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12192000"/>
  <p:notesSz cx="6858000" cy="9144000"/>
  <p:embeddedFontLst>
    <p:embeddedFont>
      <p:font typeface="Play"/>
      <p:regular r:id="rId30"/>
      <p:bold r:id="rId31"/>
    </p:embeddedFont>
    <p:embeddedFont>
      <p:font typeface="Montserrat SemiBold"/>
      <p:regular r:id="rId32"/>
      <p:bold r:id="rId33"/>
      <p:italic r:id="rId34"/>
      <p:boldItalic r:id="rId35"/>
    </p:embeddedFont>
    <p:embeddedFont>
      <p:font typeface="Montserrat"/>
      <p:regular r:id="rId36"/>
      <p:bold r:id="rId37"/>
      <p:italic r:id="rId38"/>
      <p:boldItalic r:id="rId39"/>
    </p:embeddedFont>
    <p:embeddedFont>
      <p:font typeface="Montserrat Black"/>
      <p:bold r:id="rId40"/>
      <p:boldItalic r:id="rId41"/>
    </p:embeddedFont>
    <p:embeddedFont>
      <p:font typeface="Montserrat Medium"/>
      <p:regular r:id="rId42"/>
      <p:bold r:id="rId43"/>
      <p:italic r:id="rId44"/>
      <p:boldItalic r:id="rId45"/>
    </p:embeddedFont>
    <p:embeddedFont>
      <p:font typeface="Montserrat Light"/>
      <p:regular r:id="rId46"/>
      <p:bold r:id="rId47"/>
      <p:italic r:id="rId48"/>
      <p:boldItalic r:id="rId49"/>
    </p:embeddedFont>
    <p:embeddedFont>
      <p:font typeface="Helvetica Neue"/>
      <p:regular r:id="rId50"/>
      <p:bold r:id="rId51"/>
      <p:italic r:id="rId52"/>
      <p:boldItalic r:id="rId53"/>
    </p:embeddedFont>
    <p:embeddedFont>
      <p:font typeface="Montserrat ExtraBold"/>
      <p:bold r:id="rId54"/>
      <p:boldItalic r:id="rId55"/>
    </p:embeddedFont>
    <p:embeddedFont>
      <p:font typeface="Inter Black"/>
      <p:bold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8" roundtripDataSignature="AMtx7miAQ7JngnPQ9dWQpx424eWHzuti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3E08054-AE1B-48C1-A6E1-64C9E0D2EE19}">
  <a:tblStyle styleId="{83E08054-AE1B-48C1-A6E1-64C9E0D2EE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Black-bold.fntdata"/><Relationship Id="rId42" Type="http://schemas.openxmlformats.org/officeDocument/2006/relationships/font" Target="fonts/MontserratMedium-regular.fntdata"/><Relationship Id="rId41" Type="http://schemas.openxmlformats.org/officeDocument/2006/relationships/font" Target="fonts/MontserratBlack-boldItalic.fntdata"/><Relationship Id="rId44" Type="http://schemas.openxmlformats.org/officeDocument/2006/relationships/font" Target="fonts/MontserratMedium-italic.fntdata"/><Relationship Id="rId43" Type="http://schemas.openxmlformats.org/officeDocument/2006/relationships/font" Target="fonts/MontserratMedium-bold.fntdata"/><Relationship Id="rId46" Type="http://schemas.openxmlformats.org/officeDocument/2006/relationships/font" Target="fonts/MontserratLight-regular.fntdata"/><Relationship Id="rId45" Type="http://schemas.openxmlformats.org/officeDocument/2006/relationships/font" Target="fonts/MontserratMedium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MontserratLight-italic.fntdata"/><Relationship Id="rId47" Type="http://schemas.openxmlformats.org/officeDocument/2006/relationships/font" Target="fonts/MontserratLight-bold.fntdata"/><Relationship Id="rId49" Type="http://schemas.openxmlformats.org/officeDocument/2006/relationships/font" Target="fonts/Montserrat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ay-bold.fntdata"/><Relationship Id="rId30" Type="http://schemas.openxmlformats.org/officeDocument/2006/relationships/font" Target="fonts/Play-regular.fntdata"/><Relationship Id="rId33" Type="http://schemas.openxmlformats.org/officeDocument/2006/relationships/font" Target="fonts/MontserratSemiBold-bold.fntdata"/><Relationship Id="rId32" Type="http://schemas.openxmlformats.org/officeDocument/2006/relationships/font" Target="fonts/MontserratSemiBold-regular.fntdata"/><Relationship Id="rId35" Type="http://schemas.openxmlformats.org/officeDocument/2006/relationships/font" Target="fonts/MontserratSemiBold-boldItalic.fntdata"/><Relationship Id="rId34" Type="http://schemas.openxmlformats.org/officeDocument/2006/relationships/font" Target="fonts/MontserratSemiBold-italic.fntdata"/><Relationship Id="rId37" Type="http://schemas.openxmlformats.org/officeDocument/2006/relationships/font" Target="fonts/Montserrat-bold.fntdata"/><Relationship Id="rId36" Type="http://schemas.openxmlformats.org/officeDocument/2006/relationships/font" Target="fonts/Montserrat-regular.fntdata"/><Relationship Id="rId39" Type="http://schemas.openxmlformats.org/officeDocument/2006/relationships/font" Target="fonts/Montserrat-boldItalic.fntdata"/><Relationship Id="rId38" Type="http://schemas.openxmlformats.org/officeDocument/2006/relationships/font" Target="fonts/Montserrat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HelveticaNeue-bold.fntdata"/><Relationship Id="rId50" Type="http://schemas.openxmlformats.org/officeDocument/2006/relationships/font" Target="fonts/HelveticaNeue-regular.fntdata"/><Relationship Id="rId53" Type="http://schemas.openxmlformats.org/officeDocument/2006/relationships/font" Target="fonts/HelveticaNeue-boldItalic.fntdata"/><Relationship Id="rId52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ExtraBold-boldItalic.fntdata"/><Relationship Id="rId10" Type="http://schemas.openxmlformats.org/officeDocument/2006/relationships/slide" Target="slides/slide4.xml"/><Relationship Id="rId54" Type="http://schemas.openxmlformats.org/officeDocument/2006/relationships/font" Target="fonts/MontserratExtraBold-bold.fntdata"/><Relationship Id="rId13" Type="http://schemas.openxmlformats.org/officeDocument/2006/relationships/slide" Target="slides/slide7.xml"/><Relationship Id="rId57" Type="http://schemas.openxmlformats.org/officeDocument/2006/relationships/font" Target="fonts/InterBlack-boldItalic.fntdata"/><Relationship Id="rId12" Type="http://schemas.openxmlformats.org/officeDocument/2006/relationships/slide" Target="slides/slide6.xml"/><Relationship Id="rId56" Type="http://schemas.openxmlformats.org/officeDocument/2006/relationships/font" Target="fonts/InterBlack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58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82542735b4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82542735b4_0_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82542735b4_0_1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82542735b4_0_16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82542735b4_0_1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82542735b4_0_16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82542735b4_0_1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82542735b4_0_14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82542735b4_0_1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382542735b4_0_15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82542735b4_0_1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382542735b4_0_16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82542735b4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82542735b4_0_4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82542735b4_0_1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382542735b4_0_11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82542735b4_0_1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82542735b4_0_1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82542735b4_0_1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82542735b4_0_10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82542735b4_0_1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382542735b4_0_14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82542735b4_0_1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382542735b4_0_10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82542735b4_0_1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382542735b4_0_1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82542735b4_0_1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82542735b4_0_1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82542735b4_0_1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82542735b4_0_1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2542735b4_0_1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g382542735b4_0_1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82542735b4_0_1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382542735b4_0_10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82542735b4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g382542735b4_0_4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2542735b4_0_128"/>
          <p:cNvSpPr txBox="1"/>
          <p:nvPr>
            <p:ph idx="11" type="ftr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>
                <a:solidFill>
                  <a:srgbClr val="888888"/>
                </a:solidFill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9pPr>
          </a:lstStyle>
          <a:p/>
        </p:txBody>
      </p:sp>
      <p:sp>
        <p:nvSpPr>
          <p:cNvPr id="82" name="Google Shape;82;g382542735b4_0_128"/>
          <p:cNvSpPr txBox="1"/>
          <p:nvPr>
            <p:ph idx="10" type="dt"/>
          </p:nvPr>
        </p:nvSpPr>
        <p:spPr>
          <a:xfrm>
            <a:off x="609600" y="6377940"/>
            <a:ext cx="280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>
                <a:solidFill>
                  <a:srgbClr val="888888"/>
                </a:solidFill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9pPr>
          </a:lstStyle>
          <a:p/>
        </p:txBody>
      </p:sp>
      <p:sp>
        <p:nvSpPr>
          <p:cNvPr id="83" name="Google Shape;83;g382542735b4_0_128"/>
          <p:cNvSpPr txBox="1"/>
          <p:nvPr>
            <p:ph idx="12" type="sldNum"/>
          </p:nvPr>
        </p:nvSpPr>
        <p:spPr>
          <a:xfrm>
            <a:off x="11483145" y="6355853"/>
            <a:ext cx="2127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r>
              <a:rPr lang="es-CO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g382542735b4_0_30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752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82542735b4_0_301"/>
          <p:cNvSpPr/>
          <p:nvPr/>
        </p:nvSpPr>
        <p:spPr>
          <a:xfrm>
            <a:off x="11904942" y="0"/>
            <a:ext cx="287778" cy="6870044"/>
          </a:xfrm>
          <a:custGeom>
            <a:rect b="b" l="l" r="r" t="t"/>
            <a:pathLst>
              <a:path extrusionOk="0" h="11308715" w="473709">
                <a:moveTo>
                  <a:pt x="473346" y="0"/>
                </a:moveTo>
                <a:lnTo>
                  <a:pt x="0" y="0"/>
                </a:lnTo>
                <a:lnTo>
                  <a:pt x="0" y="11308556"/>
                </a:lnTo>
                <a:lnTo>
                  <a:pt x="473346" y="11308556"/>
                </a:lnTo>
                <a:lnTo>
                  <a:pt x="473346" y="0"/>
                </a:lnTo>
                <a:close/>
              </a:path>
            </a:pathLst>
          </a:custGeom>
          <a:solidFill>
            <a:srgbClr val="57BBD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382542735b4_0_301"/>
          <p:cNvSpPr txBox="1"/>
          <p:nvPr>
            <p:ph type="title"/>
          </p:nvPr>
        </p:nvSpPr>
        <p:spPr>
          <a:xfrm>
            <a:off x="633865" y="1663775"/>
            <a:ext cx="4688100" cy="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1" i="0" sz="320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88" name="Google Shape;88;g382542735b4_0_301"/>
          <p:cNvSpPr txBox="1"/>
          <p:nvPr>
            <p:ph idx="1" type="body"/>
          </p:nvPr>
        </p:nvSpPr>
        <p:spPr>
          <a:xfrm>
            <a:off x="609600" y="1577340"/>
            <a:ext cx="10972800" cy="45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89" name="Google Shape;89;g382542735b4_0_301"/>
          <p:cNvSpPr txBox="1"/>
          <p:nvPr>
            <p:ph idx="11" type="ftr"/>
          </p:nvPr>
        </p:nvSpPr>
        <p:spPr>
          <a:xfrm>
            <a:off x="654341" y="6106996"/>
            <a:ext cx="2305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50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90" name="Google Shape;90;g382542735b4_0_301"/>
          <p:cNvSpPr txBox="1"/>
          <p:nvPr>
            <p:ph idx="10" type="dt"/>
          </p:nvPr>
        </p:nvSpPr>
        <p:spPr>
          <a:xfrm>
            <a:off x="10736185" y="6106996"/>
            <a:ext cx="8052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50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91" name="Google Shape;91;g382542735b4_0_301"/>
          <p:cNvSpPr txBox="1"/>
          <p:nvPr>
            <p:ph idx="12" type="sldNum"/>
          </p:nvPr>
        </p:nvSpPr>
        <p:spPr>
          <a:xfrm>
            <a:off x="8778241" y="6377940"/>
            <a:ext cx="280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2542735b4_0_90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98" name="Google Shape;98;g382542735b4_0_90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99" name="Google Shape;99;g382542735b4_0_90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82542735b4_0_909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2" name="Google Shape;102;g382542735b4_0_90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2542735b4_0_9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05" name="Google Shape;105;g382542735b4_0_91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6" name="Google Shape;106;g382542735b4_0_9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2542735b4_0_9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09" name="Google Shape;109;g382542735b4_0_916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0" name="Google Shape;110;g382542735b4_0_916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1" name="Google Shape;111;g382542735b4_0_9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2542735b4_0_92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4" name="Google Shape;114;g382542735b4_0_9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2542735b4_0_924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7" name="Google Shape;117;g382542735b4_0_924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8" name="Google Shape;118;g382542735b4_0_92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542735b4_0_92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21" name="Google Shape;121;g382542735b4_0_92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82542735b4_0_931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82542735b4_0_931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5" name="Google Shape;125;g382542735b4_0_931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6" name="Google Shape;126;g382542735b4_0_931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27" name="Google Shape;127;g382542735b4_0_9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2542735b4_0_937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30" name="Google Shape;130;g382542735b4_0_9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82542735b4_0_94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33" name="Google Shape;133;g382542735b4_0_94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34" name="Google Shape;134;g382542735b4_0_9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82542735b4_0_94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">
  <p:cSld name="OBJECT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82542735b4_0_946"/>
          <p:cNvSpPr txBox="1"/>
          <p:nvPr>
            <p:ph type="title"/>
          </p:nvPr>
        </p:nvSpPr>
        <p:spPr>
          <a:xfrm>
            <a:off x="4594749" y="3047215"/>
            <a:ext cx="30024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  <a:defRPr b="1" i="0" sz="3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39" name="Google Shape;139;g382542735b4_0_946"/>
          <p:cNvSpPr txBox="1"/>
          <p:nvPr>
            <p:ph idx="1" type="body"/>
          </p:nvPr>
        </p:nvSpPr>
        <p:spPr>
          <a:xfrm>
            <a:off x="2229881" y="2228639"/>
            <a:ext cx="34689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365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b="1" i="0" sz="1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/>
            </a:lvl2pPr>
            <a:lvl3pPr indent="-3492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/>
            </a:lvl4pPr>
            <a:lvl5pPr indent="-3492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/>
            </a:lvl5pPr>
            <a:lvl6pPr indent="-3492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40" name="Google Shape;140;g382542735b4_0_946"/>
          <p:cNvSpPr txBox="1"/>
          <p:nvPr>
            <p:ph idx="2" type="body"/>
          </p:nvPr>
        </p:nvSpPr>
        <p:spPr>
          <a:xfrm>
            <a:off x="6278880" y="1577340"/>
            <a:ext cx="5303700" cy="45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501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300"/>
              <a:buChar char="•"/>
              <a:defRPr/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/>
            </a:lvl2pPr>
            <a:lvl3pPr indent="-3492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/>
            </a:lvl4pPr>
            <a:lvl5pPr indent="-3492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/>
            </a:lvl5pPr>
            <a:lvl6pPr indent="-3492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41" name="Google Shape;141;g382542735b4_0_946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938D8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g382542735b4_0_946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938D8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g382542735b4_0_946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8D8A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938D8A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2542735b4_0_953"/>
          <p:cNvSpPr txBox="1"/>
          <p:nvPr>
            <p:ph type="title"/>
          </p:nvPr>
        </p:nvSpPr>
        <p:spPr>
          <a:xfrm>
            <a:off x="635299" y="396875"/>
            <a:ext cx="68340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3100"/>
              <a:buFont typeface="Play"/>
              <a:buNone/>
              <a:defRPr b="1" sz="3100">
                <a:solidFill>
                  <a:srgbClr val="2B475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/>
            </a:lvl9pPr>
          </a:lstStyle>
          <a:p/>
        </p:txBody>
      </p:sp>
      <p:sp>
        <p:nvSpPr>
          <p:cNvPr id="146" name="Google Shape;146;g382542735b4_0_953"/>
          <p:cNvSpPr txBox="1"/>
          <p:nvPr>
            <p:ph idx="1" type="body"/>
          </p:nvPr>
        </p:nvSpPr>
        <p:spPr>
          <a:xfrm>
            <a:off x="986698" y="3325009"/>
            <a:ext cx="58224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500"/>
              <a:buFont typeface="Helvetica Neue"/>
              <a:buNone/>
              <a:defRPr sz="150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500"/>
              <a:buFont typeface="Helvetica Neue"/>
              <a:buNone/>
              <a:defRPr sz="150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500"/>
              <a:buFont typeface="Helvetica Neue"/>
              <a:buNone/>
              <a:defRPr sz="150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500"/>
              <a:buFont typeface="Helvetica Neue"/>
              <a:buNone/>
              <a:defRPr sz="150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500"/>
              <a:buFont typeface="Helvetica Neue"/>
              <a:buNone/>
              <a:defRPr sz="150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47" name="Google Shape;147;g382542735b4_0_953"/>
          <p:cNvSpPr txBox="1"/>
          <p:nvPr>
            <p:ph idx="12" type="sldNum"/>
          </p:nvPr>
        </p:nvSpPr>
        <p:spPr>
          <a:xfrm>
            <a:off x="10541583" y="6511253"/>
            <a:ext cx="1665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1270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1270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1270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1270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1270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1270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1270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1270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1270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752"/>
              </a:buClr>
              <a:buSzPts val="1100"/>
              <a:buFont typeface="Helvetica Neue"/>
              <a:buNone/>
              <a:defRPr b="0" i="0" sz="1100" u="none" cap="none" strike="noStrik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1270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82542735b4_0_957"/>
          <p:cNvSpPr txBox="1"/>
          <p:nvPr>
            <p:ph idx="11" type="ftr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>
                <a:solidFill>
                  <a:srgbClr val="888888"/>
                </a:solidFill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9pPr>
          </a:lstStyle>
          <a:p/>
        </p:txBody>
      </p:sp>
      <p:sp>
        <p:nvSpPr>
          <p:cNvPr id="150" name="Google Shape;150;g382542735b4_0_957"/>
          <p:cNvSpPr txBox="1"/>
          <p:nvPr>
            <p:ph idx="10" type="dt"/>
          </p:nvPr>
        </p:nvSpPr>
        <p:spPr>
          <a:xfrm>
            <a:off x="609600" y="6377940"/>
            <a:ext cx="280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>
                <a:solidFill>
                  <a:srgbClr val="888888"/>
                </a:solidFill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700" u="none" cap="none" strike="noStrike"/>
            </a:lvl9pPr>
          </a:lstStyle>
          <a:p/>
        </p:txBody>
      </p:sp>
      <p:sp>
        <p:nvSpPr>
          <p:cNvPr id="151" name="Google Shape;151;g382542735b4_0_957"/>
          <p:cNvSpPr txBox="1"/>
          <p:nvPr>
            <p:ph idx="12" type="sldNum"/>
          </p:nvPr>
        </p:nvSpPr>
        <p:spPr>
          <a:xfrm>
            <a:off x="11483145" y="6355853"/>
            <a:ext cx="2127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27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r>
              <a:rPr lang="es-CO"/>
              <a:t> 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82542735b4_0_96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54" name="Google Shape;154;g382542735b4_0_96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1pPr>
            <a:lvl2pPr indent="-349250" lvl="1" marL="914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2pPr>
            <a:lvl3pPr indent="-349250" lvl="2" marL="1371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3pPr>
            <a:lvl4pPr indent="-349250" lvl="3" marL="1828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4pPr>
            <a:lvl5pPr indent="-349250" lvl="4" marL="22860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5pPr>
            <a:lvl6pPr indent="-34925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indent="-34925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7pPr>
            <a:lvl8pPr indent="-34925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8pPr>
            <a:lvl9pPr indent="-34925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/>
        </p:txBody>
      </p:sp>
      <p:sp>
        <p:nvSpPr>
          <p:cNvPr id="155" name="Google Shape;155;g382542735b4_0_96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156" name="Google Shape;156;g382542735b4_0_96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157" name="Google Shape;157;g382542735b4_0_96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2542735b4_0_90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" name="Google Shape;94;g382542735b4_0_90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5" name="Google Shape;95;g382542735b4_0_90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43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Relationship Id="rId5" Type="http://schemas.openxmlformats.org/officeDocument/2006/relationships/image" Target="../media/image43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42.png"/><Relationship Id="rId6" Type="http://schemas.openxmlformats.org/officeDocument/2006/relationships/image" Target="../media/image50.png"/><Relationship Id="rId7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43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11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9.png"/><Relationship Id="rId8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Relationship Id="rId5" Type="http://schemas.openxmlformats.org/officeDocument/2006/relationships/image" Target="../media/image43.png"/><Relationship Id="rId6" Type="http://schemas.openxmlformats.org/officeDocument/2006/relationships/image" Target="../media/image2.png"/><Relationship Id="rId7" Type="http://schemas.openxmlformats.org/officeDocument/2006/relationships/hyperlink" Target="http://drive.google.com/file/d/1PmnWowuxy-1ewyhrAGVdsLFx_XYnv0G6/view" TargetMode="External"/><Relationship Id="rId8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49.png"/><Relationship Id="rId7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46.png"/><Relationship Id="rId7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Relationship Id="rId6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43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image" Target="../media/image26.jpg"/><Relationship Id="rId13" Type="http://schemas.openxmlformats.org/officeDocument/2006/relationships/image" Target="../media/image38.png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9" Type="http://schemas.openxmlformats.org/officeDocument/2006/relationships/image" Target="../media/image24.jpg"/><Relationship Id="rId15" Type="http://schemas.openxmlformats.org/officeDocument/2006/relationships/image" Target="../media/image15.png"/><Relationship Id="rId14" Type="http://schemas.openxmlformats.org/officeDocument/2006/relationships/image" Target="../media/image30.png"/><Relationship Id="rId5" Type="http://schemas.openxmlformats.org/officeDocument/2006/relationships/image" Target="../media/image29.jpg"/><Relationship Id="rId6" Type="http://schemas.openxmlformats.org/officeDocument/2006/relationships/image" Target="../media/image31.jpg"/><Relationship Id="rId7" Type="http://schemas.openxmlformats.org/officeDocument/2006/relationships/image" Target="../media/image27.jpg"/><Relationship Id="rId8" Type="http://schemas.openxmlformats.org/officeDocument/2006/relationships/image" Target="../media/image4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36.png"/><Relationship Id="rId9" Type="http://schemas.openxmlformats.org/officeDocument/2006/relationships/image" Target="../media/image15.png"/><Relationship Id="rId5" Type="http://schemas.openxmlformats.org/officeDocument/2006/relationships/image" Target="../media/image34.png"/><Relationship Id="rId6" Type="http://schemas.openxmlformats.org/officeDocument/2006/relationships/image" Target="../media/image32.png"/><Relationship Id="rId7" Type="http://schemas.openxmlformats.org/officeDocument/2006/relationships/image" Target="../media/image35.png"/><Relationship Id="rId8" Type="http://schemas.openxmlformats.org/officeDocument/2006/relationships/image" Target="../media/image3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49.png"/><Relationship Id="rId7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43.png"/><Relationship Id="rId7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46.png"/><Relationship Id="rId7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49.png"/><Relationship Id="rId7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rma&#10;&#10;El contenido generado por IA puede ser incorrecto." id="162" name="Google Shape;16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163" name="Google Shape;16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6295" y="1502712"/>
            <a:ext cx="7875093" cy="31847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digo QR&#10;&#10;El contenido generado por IA puede ser incorrecto." id="164" name="Google Shape;16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4282" y="5347135"/>
            <a:ext cx="9509760" cy="1510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rma&#10;&#10;El contenido generado por IA puede ser incorrecto." id="169" name="Google Shape;169;g382542735b4_0_3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digo QR&#10;&#10;El contenido generado por IA puede ser incorrecto." id="170" name="Google Shape;170;g382542735b4_0_3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4282" y="5347135"/>
            <a:ext cx="9509757" cy="151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82542735b4_0_3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6029" y="1629700"/>
            <a:ext cx="8579942" cy="2681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&#10;&#10;El contenido generado por IA puede ser incorrecto." id="172" name="Google Shape;172;g382542735b4_0_39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8379659" y="-279131"/>
            <a:ext cx="4608765" cy="45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382542735b4_0_39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-550788" y="4761159"/>
            <a:ext cx="2529324" cy="2682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rma&#10;&#10;El contenido generado por IA puede ser incorrecto." id="178" name="Google Shape;178;g382542735b4_0_16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digo QR&#10;&#10;El contenido generado por IA puede ser incorrecto." id="179" name="Google Shape;179;g382542735b4_0_16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4282" y="5347135"/>
            <a:ext cx="9509757" cy="15108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&#10;&#10;El contenido generado por IA puede ser incorrecto." id="180" name="Google Shape;180;g382542735b4_0_16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8379659" y="-279131"/>
            <a:ext cx="4608765" cy="45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382542735b4_0_16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-550788" y="4761159"/>
            <a:ext cx="2529324" cy="268281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82542735b4_0_1672"/>
          <p:cNvSpPr txBox="1"/>
          <p:nvPr>
            <p:ph idx="4294967295" type="title"/>
          </p:nvPr>
        </p:nvSpPr>
        <p:spPr>
          <a:xfrm>
            <a:off x="439675" y="315800"/>
            <a:ext cx="2868000" cy="154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s-CO" sz="2800">
                <a:solidFill>
                  <a:srgbClr val="71BED2"/>
                </a:solidFill>
                <a:latin typeface="Inter Black"/>
                <a:ea typeface="Inter Black"/>
                <a:cs typeface="Inter Black"/>
                <a:sym typeface="Inter Black"/>
              </a:rPr>
              <a:t>NUESTRO</a:t>
            </a:r>
            <a:r>
              <a:rPr lang="es-CO" sz="2800">
                <a:solidFill>
                  <a:srgbClr val="456E80"/>
                </a:solidFill>
                <a:latin typeface="Inter Black"/>
                <a:ea typeface="Inter Black"/>
                <a:cs typeface="Inter Black"/>
                <a:sym typeface="Inter Black"/>
              </a:rPr>
              <a:t> MODELO</a:t>
            </a:r>
            <a:endParaRPr sz="2800">
              <a:solidFill>
                <a:srgbClr val="456E80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83" name="Google Shape;183;g382542735b4_0_1672"/>
          <p:cNvSpPr txBox="1"/>
          <p:nvPr/>
        </p:nvSpPr>
        <p:spPr>
          <a:xfrm>
            <a:off x="439675" y="2235975"/>
            <a:ext cx="31410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65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Montserrat"/>
              <a:buChar char="●"/>
            </a:pPr>
            <a:r>
              <a:rPr i="0" lang="es-CO" sz="1700" u="none" cap="none" strike="noStrik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Una mirada sistémica del sistema educativo</a:t>
            </a:r>
            <a:endParaRPr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g382542735b4_0_1672"/>
          <p:cNvSpPr txBox="1"/>
          <p:nvPr/>
        </p:nvSpPr>
        <p:spPr>
          <a:xfrm>
            <a:off x="439675" y="3536950"/>
            <a:ext cx="2998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65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Montserrat"/>
              <a:buChar char="●"/>
            </a:pPr>
            <a:r>
              <a:rPr i="0" lang="es-CO" sz="1700" u="none" cap="none" strike="noStrik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Impacto a gran escala</a:t>
            </a:r>
            <a:endParaRPr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g382542735b4_0_1672"/>
          <p:cNvSpPr txBox="1"/>
          <p:nvPr/>
        </p:nvSpPr>
        <p:spPr>
          <a:xfrm>
            <a:off x="439676" y="2981475"/>
            <a:ext cx="2706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65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Montserrat"/>
              <a:buChar char="●"/>
            </a:pPr>
            <a:r>
              <a:rPr i="0" lang="es-CO" sz="1700" u="none" cap="none" strike="noStrik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Foco en indicadores</a:t>
            </a:r>
            <a:endParaRPr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6" name="Google Shape;186;g382542735b4_0_1672" title="Captura de pantalla 2025-09-24 a la(s) 10.41.15 a. m.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26950" y="227062"/>
            <a:ext cx="5904475" cy="55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ma&#10;&#10;El contenido generado por IA puede ser incorrecto." id="191" name="Google Shape;19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192" name="Google Shape;19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9321" y="127000"/>
            <a:ext cx="2903353" cy="1493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, Polígono&#10;&#10;El contenido generado por IA puede ser incorrecto." id="193" name="Google Shape;19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588270" y="-400310"/>
            <a:ext cx="2975093" cy="33721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, Polígono&#10;&#10;El contenido generado por IA puede ser incorrecto." id="194" name="Google Shape;19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5420" y="3060700"/>
            <a:ext cx="4073672" cy="429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El contenido generado por IA puede ser incorrecto." id="195" name="Google Shape;195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70199" y="5560530"/>
            <a:ext cx="6756401" cy="156417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4"/>
          <p:cNvSpPr txBox="1"/>
          <p:nvPr/>
        </p:nvSpPr>
        <p:spPr>
          <a:xfrm>
            <a:off x="1543900" y="2174250"/>
            <a:ext cx="9478500" cy="1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El caso: la incidencia en políticas de alfabetización en Argentina </a:t>
            </a:r>
            <a:endParaRPr b="1" sz="4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rma&#10;&#10;El contenido generado por IA puede ser incorrecto." id="201" name="Google Shape;201;g382542735b4_0_16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digo QR&#10;&#10;El contenido generado por IA puede ser incorrecto." id="202" name="Google Shape;202;g382542735b4_0_16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4282" y="5347135"/>
            <a:ext cx="9509757" cy="151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82542735b4_0_16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550788" y="4761159"/>
            <a:ext cx="2529324" cy="268281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382542735b4_0_1645"/>
          <p:cNvSpPr txBox="1"/>
          <p:nvPr/>
        </p:nvSpPr>
        <p:spPr>
          <a:xfrm>
            <a:off x="1865550" y="1561975"/>
            <a:ext cx="8460900" cy="3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rgbClr val="2B4752"/>
                </a:solidFill>
                <a:latin typeface="Montserrat"/>
                <a:ea typeface="Montserrat"/>
                <a:cs typeface="Montserrat"/>
                <a:sym typeface="Montserrat"/>
              </a:rPr>
              <a:t>1 dato: </a:t>
            </a:r>
            <a:endParaRPr b="1" sz="2800">
              <a:solidFill>
                <a:srgbClr val="2B47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2B4752"/>
                </a:solidFill>
                <a:latin typeface="Montserrat"/>
                <a:ea typeface="Montserrat"/>
                <a:cs typeface="Montserrat"/>
                <a:sym typeface="Montserrat"/>
              </a:rPr>
              <a:t>1 de cada 2 chicos de tercer grado no comprende un texto simple (ERCE 2019)</a:t>
            </a:r>
            <a:endParaRPr sz="2800">
              <a:solidFill>
                <a:srgbClr val="2B47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2B47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rgbClr val="2B4752"/>
                </a:solidFill>
                <a:latin typeface="Montserrat"/>
                <a:ea typeface="Montserrat"/>
                <a:cs typeface="Montserrat"/>
                <a:sym typeface="Montserrat"/>
              </a:rPr>
              <a:t>1 objetivo: </a:t>
            </a:r>
            <a:endParaRPr b="1" sz="2800">
              <a:solidFill>
                <a:srgbClr val="2B47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2B4752"/>
                </a:solidFill>
                <a:latin typeface="Montserrat"/>
                <a:ea typeface="Montserrat"/>
                <a:cs typeface="Montserrat"/>
                <a:sym typeface="Montserrat"/>
              </a:rPr>
              <a:t>Que todos los chicos de tercer grado alcancen niveles adecuados de comprensión lectora </a:t>
            </a:r>
            <a:endParaRPr sz="2800">
              <a:solidFill>
                <a:srgbClr val="2B47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g382542735b4_0_1645"/>
          <p:cNvSpPr/>
          <p:nvPr/>
        </p:nvSpPr>
        <p:spPr>
          <a:xfrm>
            <a:off x="0" y="0"/>
            <a:ext cx="12192000" cy="7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El punto de partida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orma&#10;&#10;El contenido generado por IA puede ser incorrecto." id="206" name="Google Shape;206;g382542735b4_0_16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8379659" y="-279131"/>
            <a:ext cx="4608765" cy="4571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211" name="Google Shape;211;g382542735b4_0_14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5" cy="849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g382542735b4_0_1462"/>
          <p:cNvCxnSpPr/>
          <p:nvPr/>
        </p:nvCxnSpPr>
        <p:spPr>
          <a:xfrm>
            <a:off x="2791566" y="2166843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" name="Google Shape;213;g382542735b4_0_1462"/>
          <p:cNvSpPr/>
          <p:nvPr/>
        </p:nvSpPr>
        <p:spPr>
          <a:xfrm>
            <a:off x="1804830" y="902387"/>
            <a:ext cx="3274200" cy="518100"/>
          </a:xfrm>
          <a:prstGeom prst="homePlate">
            <a:avLst>
              <a:gd fmla="val 50000" name="adj"/>
            </a:avLst>
          </a:prstGeom>
          <a:solidFill>
            <a:srgbClr val="71BED2"/>
          </a:solidFill>
          <a:ln cap="flat" cmpd="sng" w="11550">
            <a:solidFill>
              <a:srgbClr val="71BE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0875" lIns="110875" spcFirstLastPara="1" rIns="110875" wrap="square" tIns="110875">
            <a:noAutofit/>
          </a:bodyPr>
          <a:lstStyle/>
          <a:p>
            <a:pPr indent="-369605" lvl="0" marL="554409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5"/>
              <a:buFont typeface="Montserrat"/>
              <a:buAutoNum type="arabicParenR"/>
            </a:pP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Posicionamiento</a:t>
            </a:r>
            <a:b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b="1" sz="1455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g382542735b4_0_1462"/>
          <p:cNvSpPr/>
          <p:nvPr/>
        </p:nvSpPr>
        <p:spPr>
          <a:xfrm>
            <a:off x="4896603" y="902387"/>
            <a:ext cx="3274200" cy="518100"/>
          </a:xfrm>
          <a:prstGeom prst="chevron">
            <a:avLst>
              <a:gd fmla="val 50000" name="adj"/>
            </a:avLst>
          </a:prstGeom>
          <a:solidFill>
            <a:srgbClr val="71BED2"/>
          </a:solidFill>
          <a:ln cap="flat" cmpd="sng" w="11550">
            <a:solidFill>
              <a:srgbClr val="71BE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0875" lIns="110875" spcFirstLastPara="1" rIns="110875" wrap="square" tIns="110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2) Compromisos</a:t>
            </a:r>
            <a:b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2023-2024</a:t>
            </a:r>
            <a:endParaRPr b="1" sz="1455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g382542735b4_0_1462"/>
          <p:cNvSpPr/>
          <p:nvPr/>
        </p:nvSpPr>
        <p:spPr>
          <a:xfrm>
            <a:off x="7988377" y="902387"/>
            <a:ext cx="3274200" cy="518100"/>
          </a:xfrm>
          <a:prstGeom prst="chevron">
            <a:avLst>
              <a:gd fmla="val 50000" name="adj"/>
            </a:avLst>
          </a:prstGeom>
          <a:solidFill>
            <a:srgbClr val="71BED2"/>
          </a:solidFill>
          <a:ln cap="flat" cmpd="sng" w="11550">
            <a:solidFill>
              <a:srgbClr val="71BE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0875" lIns="110875" spcFirstLastPara="1" rIns="110875" wrap="square" tIns="110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3) Monitoreo</a:t>
            </a:r>
            <a:b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2024-2025</a:t>
            </a:r>
            <a:endParaRPr b="1" sz="1455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g382542735b4_0_1462"/>
          <p:cNvSpPr/>
          <p:nvPr/>
        </p:nvSpPr>
        <p:spPr>
          <a:xfrm>
            <a:off x="347049" y="902387"/>
            <a:ext cx="1388100" cy="518100"/>
          </a:xfrm>
          <a:prstGeom prst="rect">
            <a:avLst/>
          </a:prstGeom>
          <a:solidFill>
            <a:srgbClr val="71BED2"/>
          </a:solidFill>
          <a:ln cap="flat" cmpd="sng" w="11550">
            <a:solidFill>
              <a:srgbClr val="71BE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0875" lIns="110875" spcFirstLastPara="1" rIns="110875" wrap="square" tIns="110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Concepto</a:t>
            </a:r>
            <a:b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4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Foco anual</a:t>
            </a:r>
            <a:endParaRPr b="1" sz="1455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g382542735b4_0_1462"/>
          <p:cNvSpPr txBox="1"/>
          <p:nvPr/>
        </p:nvSpPr>
        <p:spPr>
          <a:xfrm>
            <a:off x="460126" y="1849564"/>
            <a:ext cx="13881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Propósito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18" name="Google Shape;218;g382542735b4_0_1462"/>
          <p:cNvSpPr txBox="1"/>
          <p:nvPr/>
        </p:nvSpPr>
        <p:spPr>
          <a:xfrm>
            <a:off x="416502" y="3173654"/>
            <a:ext cx="1388100" cy="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Principales acciones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19" name="Google Shape;219;g382542735b4_0_1462"/>
          <p:cNvSpPr txBox="1"/>
          <p:nvPr/>
        </p:nvSpPr>
        <p:spPr>
          <a:xfrm>
            <a:off x="416502" y="5246354"/>
            <a:ext cx="13881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0" name="Google Shape;220;g382542735b4_0_1462"/>
          <p:cNvSpPr txBox="1"/>
          <p:nvPr/>
        </p:nvSpPr>
        <p:spPr>
          <a:xfrm>
            <a:off x="1895959" y="1877424"/>
            <a:ext cx="28917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Visibilizar el problema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1" name="Google Shape;221;g382542735b4_0_1462"/>
          <p:cNvSpPr txBox="1"/>
          <p:nvPr/>
        </p:nvSpPr>
        <p:spPr>
          <a:xfrm>
            <a:off x="5148477" y="1737518"/>
            <a:ext cx="2628300" cy="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Lograr compromisos de dirigencia política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2" name="Google Shape;222;g382542735b4_0_1462"/>
          <p:cNvSpPr txBox="1"/>
          <p:nvPr/>
        </p:nvSpPr>
        <p:spPr>
          <a:xfrm>
            <a:off x="8311232" y="1849564"/>
            <a:ext cx="26283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3" name="Google Shape;223;g382542735b4_0_1462"/>
          <p:cNvSpPr txBox="1"/>
          <p:nvPr/>
        </p:nvSpPr>
        <p:spPr>
          <a:xfrm>
            <a:off x="8428068" y="1737518"/>
            <a:ext cx="2628300" cy="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Incentivar cumplimiento de los compromisos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4" name="Google Shape;224;g382542735b4_0_1462"/>
          <p:cNvSpPr txBox="1"/>
          <p:nvPr/>
        </p:nvSpPr>
        <p:spPr>
          <a:xfrm>
            <a:off x="1895959" y="2635235"/>
            <a:ext cx="30918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Crear colectivo - 200 orgs</a:t>
            </a:r>
            <a:endParaRPr sz="1455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Difundir evidencia </a:t>
            </a:r>
            <a:endParaRPr sz="1455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Hito masivo demanda social </a:t>
            </a:r>
            <a:endParaRPr sz="1455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g382542735b4_0_1462"/>
          <p:cNvSpPr txBox="1"/>
          <p:nvPr/>
        </p:nvSpPr>
        <p:spPr>
          <a:xfrm>
            <a:off x="1898505" y="5059808"/>
            <a:ext cx="30423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Conciencia de la crisis nacional de comprensión lectora </a:t>
            </a:r>
            <a:endParaRPr sz="1455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g382542735b4_0_1462"/>
          <p:cNvSpPr txBox="1"/>
          <p:nvPr/>
        </p:nvSpPr>
        <p:spPr>
          <a:xfrm>
            <a:off x="5148477" y="2623822"/>
            <a:ext cx="2628300" cy="13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Candidatos a Presidente</a:t>
            </a:r>
            <a:b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(Presidente Milei)</a:t>
            </a:r>
            <a:b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Gobernadores electos</a:t>
            </a:r>
            <a:b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(Gira 24 provincias) </a:t>
            </a:r>
            <a:b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Ministros en ejercicio 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7" name="Google Shape;227;g382542735b4_0_1462"/>
          <p:cNvSpPr txBox="1"/>
          <p:nvPr/>
        </p:nvSpPr>
        <p:spPr>
          <a:xfrm>
            <a:off x="5219446" y="5059808"/>
            <a:ext cx="26283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La comprensión lectora se vuelve la prioridad de la política educativa 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8" name="Google Shape;228;g382542735b4_0_1462"/>
          <p:cNvSpPr txBox="1"/>
          <p:nvPr/>
        </p:nvSpPr>
        <p:spPr>
          <a:xfrm>
            <a:off x="8259453" y="2549427"/>
            <a:ext cx="3091800" cy="13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-Lanzamiento Unidad de incidencia y Hoja de Ruta </a:t>
            </a:r>
            <a:b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Monitoreo de planes </a:t>
            </a:r>
            <a:b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Reconocimiento a gobernadores + compromiso </a:t>
            </a:r>
            <a:endParaRPr sz="1727">
              <a:solidFill>
                <a:schemeClr val="dk2"/>
              </a:solidFill>
            </a:endParaRPr>
          </a:p>
        </p:txBody>
      </p:sp>
      <p:sp>
        <p:nvSpPr>
          <p:cNvPr id="229" name="Google Shape;229;g382542735b4_0_1462"/>
          <p:cNvSpPr txBox="1"/>
          <p:nvPr/>
        </p:nvSpPr>
        <p:spPr>
          <a:xfrm>
            <a:off x="8428068" y="5171838"/>
            <a:ext cx="2628300" cy="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75" lIns="110875" spcFirstLastPara="1" rIns="110875" wrap="square" tIns="110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5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Desarrollo de políticas federal y provincial</a:t>
            </a:r>
            <a:endParaRPr sz="1727">
              <a:solidFill>
                <a:schemeClr val="dk2"/>
              </a:solidFill>
            </a:endParaRPr>
          </a:p>
        </p:txBody>
      </p:sp>
      <p:cxnSp>
        <p:nvCxnSpPr>
          <p:cNvPr id="230" name="Google Shape;230;g382542735b4_0_1462"/>
          <p:cNvCxnSpPr/>
          <p:nvPr/>
        </p:nvCxnSpPr>
        <p:spPr>
          <a:xfrm>
            <a:off x="541433" y="2538454"/>
            <a:ext cx="10417800" cy="0"/>
          </a:xfrm>
          <a:prstGeom prst="straightConnector1">
            <a:avLst/>
          </a:prstGeom>
          <a:noFill/>
          <a:ln cap="flat" cmpd="sng" w="34650">
            <a:solidFill>
              <a:srgbClr val="71BED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31" name="Google Shape;231;g382542735b4_0_1462"/>
          <p:cNvCxnSpPr/>
          <p:nvPr/>
        </p:nvCxnSpPr>
        <p:spPr>
          <a:xfrm flipH="1" rot="10800000">
            <a:off x="541433" y="4959115"/>
            <a:ext cx="10319100" cy="14400"/>
          </a:xfrm>
          <a:prstGeom prst="straightConnector1">
            <a:avLst/>
          </a:prstGeom>
          <a:noFill/>
          <a:ln cap="flat" cmpd="sng" w="34650">
            <a:solidFill>
              <a:srgbClr val="71BED2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232" name="Google Shape;232;g382542735b4_0_14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6546" y="3982650"/>
            <a:ext cx="1193234" cy="74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82542735b4_0_14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9772" y="3841246"/>
            <a:ext cx="668741" cy="1028816"/>
          </a:xfrm>
          <a:prstGeom prst="rect">
            <a:avLst/>
          </a:prstGeom>
          <a:noFill/>
          <a:ln cap="flat" cmpd="sng" w="11550">
            <a:solidFill>
              <a:srgbClr val="71BCD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4" name="Google Shape;234;g382542735b4_0_1462" title="Diseño sin título (1) (1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18511" y="4002585"/>
            <a:ext cx="1308687" cy="654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82542735b4_0_1462"/>
          <p:cNvPicPr preferRelativeResize="0"/>
          <p:nvPr/>
        </p:nvPicPr>
        <p:blipFill rotWithShape="1">
          <a:blip r:embed="rId8">
            <a:alphaModFix/>
          </a:blip>
          <a:srcRect b="26459" l="0" r="0" t="0"/>
          <a:stretch/>
        </p:blipFill>
        <p:spPr>
          <a:xfrm>
            <a:off x="5420336" y="4002583"/>
            <a:ext cx="1758117" cy="67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82542735b4_0_1462" title="CFI00126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34010" y="3946892"/>
            <a:ext cx="1028059" cy="6867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7" name="Google Shape;237;g382542735b4_0_1462"/>
          <p:cNvCxnSpPr/>
          <p:nvPr/>
        </p:nvCxnSpPr>
        <p:spPr>
          <a:xfrm rot="10800000">
            <a:off x="1738197" y="1583194"/>
            <a:ext cx="0" cy="4342500"/>
          </a:xfrm>
          <a:prstGeom prst="straightConnector1">
            <a:avLst/>
          </a:prstGeom>
          <a:noFill/>
          <a:ln cap="flat" cmpd="sng" w="34650">
            <a:solidFill>
              <a:srgbClr val="71BED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38" name="Google Shape;238;g382542735b4_0_1462"/>
          <p:cNvSpPr/>
          <p:nvPr/>
        </p:nvSpPr>
        <p:spPr>
          <a:xfrm>
            <a:off x="0" y="0"/>
            <a:ext cx="12192000" cy="7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Las etapas del proceso de incidencia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o&#10;&#10;El contenido generado por IA puede ser incorrecto." id="239" name="Google Shape;239;g382542735b4_0_146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394802" y="36608"/>
            <a:ext cx="1604975" cy="664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244" name="Google Shape;24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9" cy="849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3"/>
          <p:cNvCxnSpPr/>
          <p:nvPr/>
        </p:nvCxnSpPr>
        <p:spPr>
          <a:xfrm>
            <a:off x="2523391" y="2219530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3"/>
          <p:cNvCxnSpPr/>
          <p:nvPr/>
        </p:nvCxnSpPr>
        <p:spPr>
          <a:xfrm>
            <a:off x="8568296" y="2488297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3"/>
          <p:cNvCxnSpPr/>
          <p:nvPr/>
        </p:nvCxnSpPr>
        <p:spPr>
          <a:xfrm>
            <a:off x="85569" y="5546194"/>
            <a:ext cx="11765400" cy="3900"/>
          </a:xfrm>
          <a:prstGeom prst="straightConnector1">
            <a:avLst/>
          </a:prstGeom>
          <a:noFill/>
          <a:ln cap="flat" cmpd="sng" w="36775">
            <a:solidFill>
              <a:srgbClr val="88888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3"/>
          <p:cNvCxnSpPr/>
          <p:nvPr/>
        </p:nvCxnSpPr>
        <p:spPr>
          <a:xfrm>
            <a:off x="717524" y="5449842"/>
            <a:ext cx="0" cy="183000"/>
          </a:xfrm>
          <a:prstGeom prst="straightConnector1">
            <a:avLst/>
          </a:prstGeom>
          <a:noFill/>
          <a:ln cap="flat" cmpd="sng" w="49050">
            <a:solidFill>
              <a:srgbClr val="88888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3"/>
          <p:cNvCxnSpPr>
            <a:stCxn id="250" idx="2"/>
          </p:cNvCxnSpPr>
          <p:nvPr/>
        </p:nvCxnSpPr>
        <p:spPr>
          <a:xfrm flipH="1" rot="10800000">
            <a:off x="717521" y="4316668"/>
            <a:ext cx="1243800" cy="11466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1" name="Google Shape;251;p3"/>
          <p:cNvCxnSpPr/>
          <p:nvPr/>
        </p:nvCxnSpPr>
        <p:spPr>
          <a:xfrm flipH="1" rot="10800000">
            <a:off x="3006569" y="3769659"/>
            <a:ext cx="750000" cy="10998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2" name="Google Shape;252;p3"/>
          <p:cNvCxnSpPr/>
          <p:nvPr/>
        </p:nvCxnSpPr>
        <p:spPr>
          <a:xfrm>
            <a:off x="7184703" y="3429566"/>
            <a:ext cx="486900" cy="5049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3" name="Google Shape;253;p3"/>
          <p:cNvCxnSpPr/>
          <p:nvPr/>
        </p:nvCxnSpPr>
        <p:spPr>
          <a:xfrm flipH="1" rot="10800000">
            <a:off x="6462704" y="3429321"/>
            <a:ext cx="794400" cy="10998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4" name="Google Shape;254;p3"/>
          <p:cNvCxnSpPr>
            <a:endCxn id="255" idx="0"/>
          </p:cNvCxnSpPr>
          <p:nvPr/>
        </p:nvCxnSpPr>
        <p:spPr>
          <a:xfrm>
            <a:off x="3734073" y="3808571"/>
            <a:ext cx="1028100" cy="8547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6" name="Google Shape;256;p3"/>
          <p:cNvCxnSpPr/>
          <p:nvPr/>
        </p:nvCxnSpPr>
        <p:spPr>
          <a:xfrm flipH="1" rot="10800000">
            <a:off x="7692790" y="2939145"/>
            <a:ext cx="367200" cy="9633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7" name="Google Shape;257;p3"/>
          <p:cNvCxnSpPr/>
          <p:nvPr/>
        </p:nvCxnSpPr>
        <p:spPr>
          <a:xfrm>
            <a:off x="8073436" y="2992440"/>
            <a:ext cx="521100" cy="7947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58" name="Google Shape;258;p3"/>
          <p:cNvCxnSpPr/>
          <p:nvPr/>
        </p:nvCxnSpPr>
        <p:spPr>
          <a:xfrm flipH="1" rot="10800000">
            <a:off x="10595043" y="2079214"/>
            <a:ext cx="955200" cy="12726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59" name="Google Shape;259;p3"/>
          <p:cNvSpPr txBox="1"/>
          <p:nvPr/>
        </p:nvSpPr>
        <p:spPr>
          <a:xfrm>
            <a:off x="-87070" y="4324782"/>
            <a:ext cx="19488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rgbClr val="E36C09"/>
                </a:solidFill>
                <a:latin typeface="Montserrat"/>
                <a:ea typeface="Montserrat"/>
                <a:cs typeface="Montserrat"/>
                <a:sym typeface="Montserrat"/>
              </a:rPr>
              <a:t>ENCUENTRO FUNDACIONAL</a:t>
            </a:r>
            <a:endParaRPr b="1" sz="1400">
              <a:solidFill>
                <a:srgbClr val="E36C0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25 líderes </a:t>
            </a:r>
            <a:endParaRPr b="1" sz="12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3"/>
          <p:cNvSpPr txBox="1"/>
          <p:nvPr/>
        </p:nvSpPr>
        <p:spPr>
          <a:xfrm>
            <a:off x="939337" y="3110596"/>
            <a:ext cx="3294300" cy="12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chemeClr val="lt1"/>
                </a:solidFill>
                <a:highlight>
                  <a:srgbClr val="E36C09"/>
                </a:highlight>
                <a:latin typeface="Montserrat"/>
                <a:ea typeface="Montserrat"/>
                <a:cs typeface="Montserrat"/>
                <a:sym typeface="Montserrat"/>
              </a:rPr>
              <a:t>1er HITO</a:t>
            </a:r>
            <a:br>
              <a:rPr b="1" lang="es-CO" sz="1400">
                <a:solidFill>
                  <a:srgbClr val="E46C0A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#QELQL</a:t>
            </a:r>
            <a:br>
              <a:rPr b="1" lang="es-CO" sz="1400">
                <a:solidFill>
                  <a:srgbClr val="E46C0A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- 128  organizaciones </a:t>
            </a:r>
            <a:b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- 200 personalidades</a:t>
            </a:r>
            <a:b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- 30 millones de impactos</a:t>
            </a:r>
            <a:endParaRPr b="1" sz="12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3"/>
          <p:cNvSpPr txBox="1"/>
          <p:nvPr/>
        </p:nvSpPr>
        <p:spPr>
          <a:xfrm>
            <a:off x="3155185" y="2759846"/>
            <a:ext cx="1866600" cy="10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rgbClr val="E36C09"/>
                </a:solidFill>
                <a:latin typeface="Montserrat"/>
                <a:ea typeface="Montserrat"/>
                <a:cs typeface="Montserrat"/>
                <a:sym typeface="Montserrat"/>
              </a:rPr>
              <a:t>COMPROMISO PRESIDENCIAL</a:t>
            </a:r>
            <a:endParaRPr b="1" sz="1400">
              <a:solidFill>
                <a:srgbClr val="E36C0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 candidatos </a:t>
            </a:r>
            <a:b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presidenciales </a:t>
            </a:r>
            <a:endParaRPr b="1" sz="12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3"/>
          <p:cNvSpPr txBox="1"/>
          <p:nvPr/>
        </p:nvSpPr>
        <p:spPr>
          <a:xfrm>
            <a:off x="4744999" y="2274400"/>
            <a:ext cx="1948800" cy="10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rgbClr val="E36C09"/>
                </a:solidFill>
                <a:latin typeface="Montserrat"/>
                <a:ea typeface="Montserrat"/>
                <a:cs typeface="Montserrat"/>
                <a:sym typeface="Montserrat"/>
              </a:rPr>
              <a:t>COMPROMISO </a:t>
            </a:r>
            <a:br>
              <a:rPr b="1" lang="es-CO" sz="1400">
                <a:solidFill>
                  <a:srgbClr val="E36C0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400">
                <a:solidFill>
                  <a:srgbClr val="E36C09"/>
                </a:solidFill>
                <a:latin typeface="Montserrat"/>
                <a:ea typeface="Montserrat"/>
                <a:cs typeface="Montserrat"/>
                <a:sym typeface="Montserrat"/>
              </a:rPr>
              <a:t>GOBERNADORES </a:t>
            </a:r>
            <a:br>
              <a:rPr b="1" lang="es-CO" sz="14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200 organizaciones </a:t>
            </a:r>
            <a:br>
              <a:rPr b="1" lang="es-CO"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18 gobernadores</a:t>
            </a:r>
            <a:endParaRPr b="1" sz="12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3" name="Google Shape;263;p3"/>
          <p:cNvCxnSpPr/>
          <p:nvPr/>
        </p:nvCxnSpPr>
        <p:spPr>
          <a:xfrm flipH="1" rot="10800000">
            <a:off x="4706155" y="3293435"/>
            <a:ext cx="833700" cy="13890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64" name="Google Shape;264;p3"/>
          <p:cNvCxnSpPr/>
          <p:nvPr/>
        </p:nvCxnSpPr>
        <p:spPr>
          <a:xfrm>
            <a:off x="5539890" y="3354035"/>
            <a:ext cx="982200" cy="12009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sp>
        <p:nvSpPr>
          <p:cNvPr id="265" name="Google Shape;265;p3"/>
          <p:cNvSpPr txBox="1"/>
          <p:nvPr/>
        </p:nvSpPr>
        <p:spPr>
          <a:xfrm>
            <a:off x="6595229" y="2600242"/>
            <a:ext cx="1239600" cy="6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chemeClr val="dk2"/>
                </a:solidFill>
                <a:highlight>
                  <a:srgbClr val="87C89B"/>
                </a:highlight>
                <a:latin typeface="Montserrat"/>
                <a:ea typeface="Montserrat"/>
                <a:cs typeface="Montserrat"/>
                <a:sym typeface="Montserrat"/>
              </a:rPr>
              <a:t>ACUERDO </a:t>
            </a:r>
            <a:br>
              <a:rPr b="1" lang="es-CO" sz="14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 sz="1400">
                <a:solidFill>
                  <a:srgbClr val="444444"/>
                </a:solidFill>
                <a:highlight>
                  <a:srgbClr val="87C89B"/>
                </a:highlight>
                <a:latin typeface="Montserrat"/>
                <a:ea typeface="Montserrat"/>
                <a:cs typeface="Montserrat"/>
                <a:sym typeface="Montserrat"/>
              </a:rPr>
              <a:t>CFE</a:t>
            </a:r>
            <a:endParaRPr b="1" sz="1200">
              <a:solidFill>
                <a:srgbClr val="444444"/>
              </a:solidFill>
              <a:highlight>
                <a:srgbClr val="87C89B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8678986" y="1726377"/>
            <a:ext cx="1490700" cy="1315200"/>
          </a:xfrm>
          <a:prstGeom prst="rect">
            <a:avLst/>
          </a:prstGeom>
          <a:solidFill>
            <a:srgbClr val="FBFBE9"/>
          </a:solidFill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rgbClr val="222222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EVALUACIÓN 3° grado</a:t>
            </a:r>
            <a:endParaRPr b="1" sz="1400">
              <a:solidFill>
                <a:srgbClr val="222222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chemeClr val="dk2"/>
                </a:solidFill>
                <a:highlight>
                  <a:srgbClr val="87C89B"/>
                </a:highlight>
                <a:latin typeface="Montserrat"/>
                <a:ea typeface="Montserrat"/>
                <a:cs typeface="Montserrat"/>
                <a:sym typeface="Montserrat"/>
              </a:rPr>
              <a:t>ANUNCIO</a:t>
            </a:r>
            <a:br>
              <a:rPr b="1" lang="es-CO" sz="1400">
                <a:solidFill>
                  <a:schemeClr val="dk2"/>
                </a:solidFill>
                <a:highlight>
                  <a:srgbClr val="87C89B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s-CO">
                <a:solidFill>
                  <a:schemeClr val="dk2"/>
                </a:solidFill>
                <a:highlight>
                  <a:srgbClr val="87C89B"/>
                </a:highlight>
                <a:latin typeface="Montserrat"/>
                <a:ea typeface="Montserrat"/>
                <a:cs typeface="Montserrat"/>
                <a:sym typeface="Montserrat"/>
              </a:rPr>
              <a:t>2.5</a:t>
            </a:r>
            <a:r>
              <a:rPr b="1" lang="es-CO" sz="1400">
                <a:solidFill>
                  <a:schemeClr val="dk2"/>
                </a:solidFill>
                <a:highlight>
                  <a:srgbClr val="87C89B"/>
                </a:highlight>
                <a:latin typeface="Montserrat"/>
                <a:ea typeface="Montserrat"/>
                <a:cs typeface="Montserrat"/>
                <a:sym typeface="Montserrat"/>
              </a:rPr>
              <a:t>00 M USD</a:t>
            </a:r>
            <a:endParaRPr b="1" sz="1400">
              <a:solidFill>
                <a:schemeClr val="dk2"/>
              </a:solidFill>
              <a:highlight>
                <a:srgbClr val="87C89B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3"/>
          <p:cNvSpPr txBox="1"/>
          <p:nvPr/>
        </p:nvSpPr>
        <p:spPr>
          <a:xfrm>
            <a:off x="3346473" y="4663271"/>
            <a:ext cx="28314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rgbClr val="87C89B"/>
                </a:solidFill>
                <a:latin typeface="Montserrat"/>
                <a:ea typeface="Montserrat"/>
                <a:cs typeface="Montserrat"/>
                <a:sym typeface="Montserrat"/>
              </a:rPr>
              <a:t>Gira federal 24 provincias</a:t>
            </a:r>
            <a:endParaRPr sz="1800">
              <a:solidFill>
                <a:srgbClr val="87C89B"/>
              </a:solidFill>
            </a:endParaRPr>
          </a:p>
        </p:txBody>
      </p:sp>
      <p:sp>
        <p:nvSpPr>
          <p:cNvPr id="267" name="Google Shape;267;p3"/>
          <p:cNvSpPr/>
          <p:nvPr/>
        </p:nvSpPr>
        <p:spPr>
          <a:xfrm>
            <a:off x="3448554" y="5022789"/>
            <a:ext cx="3014100" cy="18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7C89B"/>
          </a:solidFill>
          <a:ln cap="flat" cmpd="sng" w="122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7700" lIns="117700" spcFirstLastPara="1" rIns="117700" wrap="square" tIns="117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cxnSp>
        <p:nvCxnSpPr>
          <p:cNvPr id="268" name="Google Shape;268;p3"/>
          <p:cNvCxnSpPr/>
          <p:nvPr/>
        </p:nvCxnSpPr>
        <p:spPr>
          <a:xfrm>
            <a:off x="6573168" y="1816904"/>
            <a:ext cx="42600" cy="3872400"/>
          </a:xfrm>
          <a:prstGeom prst="straightConnector1">
            <a:avLst/>
          </a:prstGeom>
          <a:noFill/>
          <a:ln cap="flat" cmpd="sng" w="122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69" name="Google Shape;269;p3"/>
          <p:cNvSpPr txBox="1"/>
          <p:nvPr/>
        </p:nvSpPr>
        <p:spPr>
          <a:xfrm>
            <a:off x="518560" y="5632894"/>
            <a:ext cx="754200" cy="386700"/>
          </a:xfrm>
          <a:prstGeom prst="rect">
            <a:avLst/>
          </a:prstGeom>
          <a:solidFill>
            <a:srgbClr val="FBFBE9"/>
          </a:solidFill>
          <a:ln>
            <a:noFill/>
          </a:ln>
        </p:spPr>
        <p:txBody>
          <a:bodyPr anchorCtr="0" anchor="t" bIns="117700" lIns="117700" spcFirstLastPara="1" rIns="117700" wrap="square" tIns="117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b="1" sz="1300">
              <a:solidFill>
                <a:srgbClr val="444444"/>
              </a:solidFill>
            </a:endParaRPr>
          </a:p>
        </p:txBody>
      </p:sp>
      <p:cxnSp>
        <p:nvCxnSpPr>
          <p:cNvPr id="270" name="Google Shape;270;p3"/>
          <p:cNvCxnSpPr/>
          <p:nvPr/>
        </p:nvCxnSpPr>
        <p:spPr>
          <a:xfrm flipH="1" rot="10800000">
            <a:off x="8594814" y="2952418"/>
            <a:ext cx="958200" cy="8157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71" name="Google Shape;271;p3"/>
          <p:cNvCxnSpPr/>
          <p:nvPr/>
        </p:nvCxnSpPr>
        <p:spPr>
          <a:xfrm>
            <a:off x="9539447" y="2965794"/>
            <a:ext cx="72600" cy="5913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sp>
        <p:nvSpPr>
          <p:cNvPr id="272" name="Google Shape;272;p3"/>
          <p:cNvSpPr txBox="1"/>
          <p:nvPr/>
        </p:nvSpPr>
        <p:spPr>
          <a:xfrm>
            <a:off x="6310645" y="5699508"/>
            <a:ext cx="754200" cy="452700"/>
          </a:xfrm>
          <a:prstGeom prst="rect">
            <a:avLst/>
          </a:prstGeom>
          <a:solidFill>
            <a:srgbClr val="FBFBE9"/>
          </a:solidFill>
          <a:ln>
            <a:noFill/>
          </a:ln>
        </p:spPr>
        <p:txBody>
          <a:bodyPr anchorCtr="0" anchor="t" bIns="117700" lIns="117700" spcFirstLastPara="1" rIns="117700" wrap="square" tIns="117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2024</a:t>
            </a:r>
            <a:endParaRPr sz="1300">
              <a:solidFill>
                <a:srgbClr val="444444"/>
              </a:solidFill>
            </a:endParaRPr>
          </a:p>
        </p:txBody>
      </p:sp>
      <p:sp>
        <p:nvSpPr>
          <p:cNvPr id="273" name="Google Shape;273;p3"/>
          <p:cNvSpPr txBox="1"/>
          <p:nvPr/>
        </p:nvSpPr>
        <p:spPr>
          <a:xfrm>
            <a:off x="7583919" y="2177050"/>
            <a:ext cx="1239600" cy="6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chemeClr val="lt1"/>
                </a:solidFill>
                <a:highlight>
                  <a:srgbClr val="E36C09"/>
                </a:highlight>
                <a:latin typeface="Montserrat"/>
                <a:ea typeface="Montserrat"/>
                <a:cs typeface="Montserrat"/>
                <a:sym typeface="Montserrat"/>
              </a:rPr>
              <a:t>2do HITO</a:t>
            </a:r>
            <a:endParaRPr b="1" sz="1400">
              <a:solidFill>
                <a:schemeClr val="lt1"/>
              </a:solidFill>
              <a:highlight>
                <a:srgbClr val="E36C0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#QELQ</a:t>
            </a:r>
            <a:endParaRPr b="1" sz="14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4" name="Google Shape;274;p3"/>
          <p:cNvCxnSpPr/>
          <p:nvPr/>
        </p:nvCxnSpPr>
        <p:spPr>
          <a:xfrm flipH="1" rot="10800000">
            <a:off x="9594913" y="2339673"/>
            <a:ext cx="970800" cy="11577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275" name="Google Shape;275;p3"/>
          <p:cNvCxnSpPr/>
          <p:nvPr/>
        </p:nvCxnSpPr>
        <p:spPr>
          <a:xfrm>
            <a:off x="10552338" y="2392701"/>
            <a:ext cx="77100" cy="9777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sp>
        <p:nvSpPr>
          <p:cNvPr id="276" name="Google Shape;276;p3"/>
          <p:cNvSpPr txBox="1"/>
          <p:nvPr/>
        </p:nvSpPr>
        <p:spPr>
          <a:xfrm>
            <a:off x="10148362" y="1671893"/>
            <a:ext cx="14907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chemeClr val="lt1"/>
                </a:solidFill>
                <a:highlight>
                  <a:srgbClr val="E36C09"/>
                </a:highlight>
                <a:latin typeface="Montserrat"/>
                <a:ea typeface="Montserrat"/>
                <a:cs typeface="Montserrat"/>
                <a:sym typeface="Montserrat"/>
              </a:rPr>
              <a:t>3er HITO</a:t>
            </a:r>
            <a:endParaRPr b="1" sz="1800">
              <a:solidFill>
                <a:schemeClr val="lt1"/>
              </a:solidFill>
              <a:highlight>
                <a:srgbClr val="E36C0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#QELQ</a:t>
            </a:r>
            <a:endParaRPr b="1" sz="14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7" name="Google Shape;277;p3"/>
          <p:cNvCxnSpPr/>
          <p:nvPr/>
        </p:nvCxnSpPr>
        <p:spPr>
          <a:xfrm>
            <a:off x="10048194" y="1745621"/>
            <a:ext cx="42600" cy="3872400"/>
          </a:xfrm>
          <a:prstGeom prst="straightConnector1">
            <a:avLst/>
          </a:prstGeom>
          <a:noFill/>
          <a:ln cap="flat" cmpd="sng" w="122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78" name="Google Shape;278;p3"/>
          <p:cNvSpPr txBox="1"/>
          <p:nvPr/>
        </p:nvSpPr>
        <p:spPr>
          <a:xfrm>
            <a:off x="9748179" y="5754507"/>
            <a:ext cx="754200" cy="452700"/>
          </a:xfrm>
          <a:prstGeom prst="rect">
            <a:avLst/>
          </a:prstGeom>
          <a:solidFill>
            <a:srgbClr val="FBFBE9"/>
          </a:solidFill>
          <a:ln>
            <a:noFill/>
          </a:ln>
        </p:spPr>
        <p:txBody>
          <a:bodyPr anchorCtr="0" anchor="t" bIns="117700" lIns="117700" spcFirstLastPara="1" rIns="117700" wrap="square" tIns="117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2025</a:t>
            </a:r>
            <a:endParaRPr sz="1300">
              <a:solidFill>
                <a:srgbClr val="444444"/>
              </a:solidFill>
            </a:endParaRPr>
          </a:p>
        </p:txBody>
      </p:sp>
      <p:sp>
        <p:nvSpPr>
          <p:cNvPr id="279" name="Google Shape;279;p3"/>
          <p:cNvSpPr txBox="1"/>
          <p:nvPr/>
        </p:nvSpPr>
        <p:spPr>
          <a:xfrm>
            <a:off x="6695990" y="4670077"/>
            <a:ext cx="32943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rgbClr val="87C89B"/>
                </a:solidFill>
                <a:latin typeface="Montserrat"/>
                <a:ea typeface="Montserrat"/>
                <a:cs typeface="Montserrat"/>
                <a:sym typeface="Montserrat"/>
              </a:rPr>
              <a:t>Monitoreos de implementación </a:t>
            </a:r>
            <a:endParaRPr sz="1800">
              <a:solidFill>
                <a:srgbClr val="87C89B"/>
              </a:solidFill>
            </a:endParaRPr>
          </a:p>
        </p:txBody>
      </p:sp>
      <p:sp>
        <p:nvSpPr>
          <p:cNvPr id="280" name="Google Shape;280;p3"/>
          <p:cNvSpPr/>
          <p:nvPr/>
        </p:nvSpPr>
        <p:spPr>
          <a:xfrm>
            <a:off x="6798071" y="5029596"/>
            <a:ext cx="3014100" cy="18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7C89B"/>
          </a:solidFill>
          <a:ln cap="flat" cmpd="sng" w="122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7700" lIns="117700" spcFirstLastPara="1" rIns="117700" wrap="square" tIns="117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1" name="Google Shape;281;p3"/>
          <p:cNvSpPr/>
          <p:nvPr/>
        </p:nvSpPr>
        <p:spPr>
          <a:xfrm>
            <a:off x="10168924" y="5029612"/>
            <a:ext cx="1389000" cy="18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7C89B"/>
          </a:solidFill>
          <a:ln cap="flat" cmpd="sng" w="122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7700" lIns="117700" spcFirstLastPara="1" rIns="117700" wrap="square" tIns="117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2" name="Google Shape;282;p3"/>
          <p:cNvSpPr txBox="1"/>
          <p:nvPr/>
        </p:nvSpPr>
        <p:spPr>
          <a:xfrm>
            <a:off x="9994627" y="4414007"/>
            <a:ext cx="1948800" cy="6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700" lIns="117700" spcFirstLastPara="1" rIns="117700" wrap="square" tIns="117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400">
                <a:solidFill>
                  <a:srgbClr val="87C89B"/>
                </a:solidFill>
                <a:latin typeface="Montserrat"/>
                <a:ea typeface="Montserrat"/>
                <a:cs typeface="Montserrat"/>
                <a:sym typeface="Montserrat"/>
              </a:rPr>
              <a:t>Hoja de ruta y reconocimientos</a:t>
            </a:r>
            <a:endParaRPr sz="1800">
              <a:solidFill>
                <a:srgbClr val="87C89B"/>
              </a:solidFill>
            </a:endParaRPr>
          </a:p>
        </p:txBody>
      </p:sp>
      <p:sp>
        <p:nvSpPr>
          <p:cNvPr id="250" name="Google Shape;250;p3"/>
          <p:cNvSpPr/>
          <p:nvPr/>
        </p:nvSpPr>
        <p:spPr>
          <a:xfrm>
            <a:off x="631421" y="5317768"/>
            <a:ext cx="172200" cy="145500"/>
          </a:xfrm>
          <a:prstGeom prst="rect">
            <a:avLst/>
          </a:prstGeom>
          <a:solidFill>
            <a:srgbClr val="E36C09"/>
          </a:solidFill>
          <a:ln cap="flat" cmpd="sng" w="122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7700" lIns="117700" spcFirstLastPara="1" rIns="117700" wrap="square" tIns="117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cxnSp>
        <p:nvCxnSpPr>
          <p:cNvPr id="283" name="Google Shape;283;p3"/>
          <p:cNvCxnSpPr/>
          <p:nvPr/>
        </p:nvCxnSpPr>
        <p:spPr>
          <a:xfrm>
            <a:off x="1904470" y="4358187"/>
            <a:ext cx="1091100" cy="497100"/>
          </a:xfrm>
          <a:prstGeom prst="straightConnector1">
            <a:avLst/>
          </a:prstGeom>
          <a:noFill/>
          <a:ln cap="flat" cmpd="sng" w="24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3"/>
          <p:cNvSpPr txBox="1"/>
          <p:nvPr/>
        </p:nvSpPr>
        <p:spPr>
          <a:xfrm>
            <a:off x="345625" y="1363725"/>
            <a:ext cx="62496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lang="es-CO" sz="24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#QueEntiendanLoQueLean</a:t>
            </a:r>
            <a:endParaRPr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3"/>
          <p:cNvSpPr/>
          <p:nvPr/>
        </p:nvSpPr>
        <p:spPr>
          <a:xfrm>
            <a:off x="0" y="0"/>
            <a:ext cx="8722500" cy="7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La Campaña Nacional por la Alfabetización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3"/>
          <p:cNvSpPr/>
          <p:nvPr/>
        </p:nvSpPr>
        <p:spPr>
          <a:xfrm>
            <a:off x="0" y="0"/>
            <a:ext cx="12192000" cy="7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La Campaña Nacional por la Alfabetización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o&#10;&#10;El contenido generado por IA puede ser incorrecto." id="287" name="Google Shape;28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94802" y="36608"/>
            <a:ext cx="1604975" cy="664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292" name="Google Shape;292;g382542735b4_0_15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5" cy="849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3" name="Google Shape;293;g382542735b4_0_1506"/>
          <p:cNvCxnSpPr/>
          <p:nvPr/>
        </p:nvCxnSpPr>
        <p:spPr>
          <a:xfrm>
            <a:off x="4084566" y="2081532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" name="Google Shape;294;g382542735b4_0_1506"/>
          <p:cNvSpPr txBox="1"/>
          <p:nvPr/>
        </p:nvSpPr>
        <p:spPr>
          <a:xfrm>
            <a:off x="2131100" y="1260882"/>
            <a:ext cx="764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382542735b4_0_1506"/>
          <p:cNvSpPr txBox="1"/>
          <p:nvPr/>
        </p:nvSpPr>
        <p:spPr>
          <a:xfrm>
            <a:off x="1713575" y="1202357"/>
            <a:ext cx="89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96" name="Google Shape;296;g382542735b4_0_1506"/>
          <p:cNvGraphicFramePr/>
          <p:nvPr/>
        </p:nvGraphicFramePr>
        <p:xfrm>
          <a:off x="559075" y="12023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{83E08054-AE1B-48C1-A6E1-64C9E0D2EE19}</a:tableStyleId>
              </a:tblPr>
              <a:tblGrid>
                <a:gridCol w="3108325"/>
              </a:tblGrid>
              <a:tr h="388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Componente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BCD1"/>
                    </a:solidFill>
                  </a:tcPr>
                </a:tc>
              </a:tr>
              <a:tr h="1821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Compromiso político con sociedad civil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87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Política nacional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Políticas provinciales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97" name="Google Shape;297;g382542735b4_0_1506"/>
          <p:cNvGraphicFramePr/>
          <p:nvPr/>
        </p:nvGraphicFramePr>
        <p:xfrm>
          <a:off x="5943925" y="12023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{83E08054-AE1B-48C1-A6E1-64C9E0D2EE19}</a:tableStyleId>
              </a:tblPr>
              <a:tblGrid>
                <a:gridCol w="5461150"/>
              </a:tblGrid>
              <a:tr h="388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2025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1BCD1"/>
                    </a:solidFill>
                  </a:tcPr>
                </a:tc>
              </a:tr>
              <a:tr h="159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solidFill>
                            <a:srgbClr val="FFFFFF"/>
                          </a:solidFill>
                          <a:highlight>
                            <a:srgbClr val="87C89B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Firma compromiso por la Alfabetización</a:t>
                      </a:r>
                      <a:endParaRPr b="1">
                        <a:solidFill>
                          <a:srgbClr val="FFFFFF"/>
                        </a:solidFill>
                        <a:highlight>
                          <a:srgbClr val="87C89B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Candidatos a Presidente - Presidente Milei</a:t>
                      </a:r>
                      <a:b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 Gobernadores</a:t>
                      </a:r>
                      <a:b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 Ministros </a:t>
                      </a:r>
                      <a:endParaRPr b="1">
                        <a:solidFill>
                          <a:srgbClr val="FFFFFF"/>
                        </a:solidFill>
                        <a:highlight>
                          <a:srgbClr val="FBFBE9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75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solidFill>
                            <a:srgbClr val="FFFFFF"/>
                          </a:solidFill>
                          <a:highlight>
                            <a:srgbClr val="87C89B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Lanzamiento Plan Nacional de Alfabetización</a:t>
                      </a:r>
                      <a:br>
                        <a:rPr b="1" lang="es-CO">
                          <a:solidFill>
                            <a:srgbClr val="FFFFFF"/>
                          </a:solidFill>
                          <a:highlight>
                            <a:srgbClr val="87C89B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Unidad de alfabetización</a:t>
                      </a:r>
                      <a:b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Inversión USD 2500 M </a:t>
                      </a:r>
                      <a:b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Evaluación Nacional 3er grado </a:t>
                      </a:r>
                      <a:endParaRPr>
                        <a:solidFill>
                          <a:srgbClr val="000000"/>
                        </a:solidFill>
                        <a:highlight>
                          <a:srgbClr val="FBFBE9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000000"/>
                        </a:solidFill>
                        <a:highlight>
                          <a:srgbClr val="87C89B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solidFill>
                            <a:srgbClr val="000000"/>
                          </a:solidFill>
                          <a:highlight>
                            <a:srgbClr val="87C89B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b="1">
                        <a:solidFill>
                          <a:srgbClr val="000000"/>
                        </a:solidFill>
                        <a:highlight>
                          <a:srgbClr val="87C89B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solidFill>
                            <a:srgbClr val="FFFFFF"/>
                          </a:solidFill>
                          <a:highlight>
                            <a:srgbClr val="87C89B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Implementación políticas de alfabetización en 24 provincias</a:t>
                      </a:r>
                      <a:br>
                        <a:rPr b="1" lang="es-CO">
                          <a:solidFill>
                            <a:srgbClr val="FFFFFF"/>
                          </a:solidFill>
                          <a:highlight>
                            <a:srgbClr val="87C89B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Foco en capacitación docente</a:t>
                      </a:r>
                      <a:b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Distribución de recursos</a:t>
                      </a:r>
                      <a:b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s-CO">
                          <a:solidFill>
                            <a:srgbClr val="000000"/>
                          </a:solidFill>
                          <a:highlight>
                            <a:srgbClr val="FBFBE9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Pruebas provinciales (3 vs. 21)</a:t>
                      </a:r>
                      <a:endParaRPr b="1">
                        <a:solidFill>
                          <a:srgbClr val="FFFFFF"/>
                        </a:solidFill>
                        <a:highlight>
                          <a:srgbClr val="FBFBE9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BFB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98" name="Google Shape;298;g382542735b4_0_1506"/>
          <p:cNvGraphicFramePr/>
          <p:nvPr/>
        </p:nvGraphicFramePr>
        <p:xfrm>
          <a:off x="3667400" y="12023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{83E08054-AE1B-48C1-A6E1-64C9E0D2EE19}</a:tableStyleId>
              </a:tblPr>
              <a:tblGrid>
                <a:gridCol w="2276525"/>
              </a:tblGrid>
              <a:tr h="385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2023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71BCD1"/>
                    </a:solidFill>
                  </a:tcPr>
                </a:tc>
              </a:tr>
              <a:tr h="1808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Nulo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>
                          <a:alpha val="0"/>
                        </a:srgbClr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78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Inclusión 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(Política de “La Hora Más”)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2F2F2">
                          <a:alpha val="0"/>
                        </a:srgbClr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>
                          <a:alpha val="0"/>
                        </a:srgbClr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>
                          <a:alpha val="0"/>
                        </a:srgbClr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>
                          <a:alpha val="0"/>
                        </a:srgbClr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63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Dispersas 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>
                          <a:alpha val="0"/>
                        </a:srgbClr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9" name="Google Shape;299;g382542735b4_0_1506"/>
          <p:cNvSpPr/>
          <p:nvPr/>
        </p:nvSpPr>
        <p:spPr>
          <a:xfrm>
            <a:off x="0" y="0"/>
            <a:ext cx="8722500" cy="7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El antes y el después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0" name="Google Shape;300;g382542735b4_0_15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550788" y="4761159"/>
            <a:ext cx="2529324" cy="268281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382542735b4_0_1506"/>
          <p:cNvSpPr/>
          <p:nvPr/>
        </p:nvSpPr>
        <p:spPr>
          <a:xfrm>
            <a:off x="0" y="0"/>
            <a:ext cx="12192000" cy="7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El antes y el después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o&#10;&#10;El contenido generado por IA puede ser incorrecto." id="302" name="Google Shape;302;g382542735b4_0_150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94802" y="36608"/>
            <a:ext cx="1604975" cy="664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rma&#10;&#10;El contenido generado por IA puede ser incorrecto." id="307" name="Google Shape;307;g382542735b4_0_16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digo QR&#10;&#10;El contenido generado por IA puede ser incorrecto." id="308" name="Google Shape;308;g382542735b4_0_16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4282" y="5347135"/>
            <a:ext cx="9509757" cy="15108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&#10;&#10;El contenido generado por IA puede ser incorrecto." id="309" name="Google Shape;309;g382542735b4_0_16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8379659" y="-279131"/>
            <a:ext cx="4608765" cy="45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382542735b4_0_16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-550788" y="4761159"/>
            <a:ext cx="2529324" cy="2682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382542735b4_0_1655" title="16:9 - QELQL 202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08150" y="794050"/>
            <a:ext cx="8575704" cy="482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ma, Cuadrado&#10;&#10;El contenido generado por IA puede ser incorrecto." id="316" name="Google Shape;316;g382542735b4_0_4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317" name="Google Shape;317;g382542735b4_0_4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9321" y="127000"/>
            <a:ext cx="2903351" cy="14936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El contenido generado por IA puede ser incorrecto." id="318" name="Google Shape;318;g382542735b4_0_4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0199" y="5560530"/>
            <a:ext cx="6756401" cy="1564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en blanco y negro&#10;&#10;El contenido generado por IA puede ser incorrecto." id="319" name="Google Shape;319;g382542735b4_0_4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0591" y="3289300"/>
            <a:ext cx="3736210" cy="3937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en blanco y negro&#10;&#10;El contenido generado por IA puede ser incorrecto." id="320" name="Google Shape;320;g382542735b4_0_4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18369" y="-266700"/>
            <a:ext cx="2137669" cy="2422934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382542735b4_0_437"/>
          <p:cNvSpPr txBox="1"/>
          <p:nvPr/>
        </p:nvSpPr>
        <p:spPr>
          <a:xfrm>
            <a:off x="2171175" y="2458650"/>
            <a:ext cx="8238000" cy="19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 para la incidencia en política educativa </a:t>
            </a:r>
            <a:endParaRPr b="1" sz="4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326" name="Google Shape;326;g382542735b4_0_11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5" cy="849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7" name="Google Shape;327;g382542735b4_0_1112"/>
          <p:cNvCxnSpPr/>
          <p:nvPr/>
        </p:nvCxnSpPr>
        <p:spPr>
          <a:xfrm>
            <a:off x="2523391" y="2219530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8" name="Google Shape;328;g382542735b4_0_1112"/>
          <p:cNvSpPr txBox="1"/>
          <p:nvPr/>
        </p:nvSpPr>
        <p:spPr>
          <a:xfrm>
            <a:off x="759900" y="731475"/>
            <a:ext cx="1019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329" name="Google Shape;329;g382542735b4_0_1112"/>
          <p:cNvSpPr/>
          <p:nvPr/>
        </p:nvSpPr>
        <p:spPr>
          <a:xfrm>
            <a:off x="245200" y="3586462"/>
            <a:ext cx="8296500" cy="2338500"/>
          </a:xfrm>
          <a:prstGeom prst="roundRect">
            <a:avLst>
              <a:gd fmla="val 6137" name="adj"/>
            </a:avLst>
          </a:prstGeom>
          <a:solidFill>
            <a:srgbClr val="FFF2CC"/>
          </a:solidFill>
          <a:ln cap="flat" cmpd="sng" w="16925">
            <a:solidFill>
              <a:srgbClr val="92817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0" marR="0" rtl="0" algn="l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625753"/>
              </a:buClr>
              <a:buSzPts val="2000"/>
              <a:buFont typeface="Helvetica Neue"/>
              <a:buNone/>
            </a:pPr>
            <a:r>
              <a:rPr b="1" lang="es-CO" sz="24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Apoyo a la</a:t>
            </a:r>
            <a:r>
              <a:rPr b="1" lang="es-CO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s-CO" sz="24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implementación</a:t>
            </a:r>
            <a:r>
              <a:rPr b="1" lang="es-CO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g382542735b4_0_1112"/>
          <p:cNvSpPr txBox="1"/>
          <p:nvPr/>
        </p:nvSpPr>
        <p:spPr>
          <a:xfrm>
            <a:off x="442700" y="4310950"/>
            <a:ext cx="7666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753"/>
              </a:buClr>
              <a:buSzPts val="1500"/>
              <a:buFont typeface="Helvetica Neue Light"/>
              <a:buNone/>
            </a:pPr>
            <a:r>
              <a:rPr lang="es-CO" sz="2000">
                <a:solidFill>
                  <a:srgbClr val="15608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Organizaciones del 3° sector </a:t>
            </a:r>
            <a:r>
              <a:rPr b="1" lang="es-CO" sz="20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articuladas apoyan técnicamente  el diseño, implementación y continuidad de políticas públicas </a:t>
            </a:r>
            <a:r>
              <a:rPr lang="es-CO" sz="2000">
                <a:solidFill>
                  <a:srgbClr val="15608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transformadoras en los territorios</a:t>
            </a:r>
            <a:endParaRPr sz="1500">
              <a:solidFill>
                <a:srgbClr val="1560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1" name="Google Shape;331;g382542735b4_0_1112"/>
          <p:cNvCxnSpPr/>
          <p:nvPr/>
        </p:nvCxnSpPr>
        <p:spPr>
          <a:xfrm flipH="1" rot="10800000">
            <a:off x="3202648" y="1571032"/>
            <a:ext cx="836400" cy="82800"/>
          </a:xfrm>
          <a:prstGeom prst="straightConnector1">
            <a:avLst/>
          </a:prstGeom>
          <a:noFill/>
          <a:ln cap="rnd" cmpd="sng" w="33875">
            <a:solidFill>
              <a:srgbClr val="A5A5A5"/>
            </a:solidFill>
            <a:prstDash val="dot"/>
            <a:miter lim="800000"/>
            <a:headEnd len="med" w="med" type="oval"/>
            <a:tailEnd len="med" w="med" type="stealth"/>
          </a:ln>
        </p:spPr>
      </p:cxnSp>
      <p:sp>
        <p:nvSpPr>
          <p:cNvPr id="332" name="Google Shape;332;g382542735b4_0_1112"/>
          <p:cNvSpPr/>
          <p:nvPr/>
        </p:nvSpPr>
        <p:spPr>
          <a:xfrm>
            <a:off x="226600" y="1038759"/>
            <a:ext cx="8296500" cy="2338500"/>
          </a:xfrm>
          <a:prstGeom prst="roundRect">
            <a:avLst>
              <a:gd fmla="val 6137" name="adj"/>
            </a:avLst>
          </a:prstGeom>
          <a:solidFill>
            <a:srgbClr val="FFF2CC"/>
          </a:solidFill>
          <a:ln cap="flat" cmpd="sng" w="16925">
            <a:solidFill>
              <a:srgbClr val="92817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0" marR="0" rtl="0" algn="l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625753"/>
              </a:buClr>
              <a:buSzPts val="2000"/>
              <a:buFont typeface="Helvetica Neue"/>
              <a:buNone/>
            </a:pPr>
            <a:r>
              <a:rPr b="1" lang="es-CO" sz="24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Incidencia</a:t>
            </a:r>
            <a:endParaRPr b="1" sz="2400">
              <a:solidFill>
                <a:srgbClr val="1560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3" name="Google Shape;333;g382542735b4_0_1112"/>
          <p:cNvSpPr txBox="1"/>
          <p:nvPr/>
        </p:nvSpPr>
        <p:spPr>
          <a:xfrm>
            <a:off x="9577950" y="2401522"/>
            <a:ext cx="2176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753"/>
              </a:buClr>
              <a:buSzPts val="1100"/>
              <a:buFont typeface="Helvetica Neue Light"/>
              <a:buNone/>
            </a:pPr>
            <a:r>
              <a:rPr b="1" lang="es-C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sistémica</a:t>
            </a:r>
            <a:endParaRPr sz="1900">
              <a:solidFill>
                <a:schemeClr val="accent1"/>
              </a:solidFill>
            </a:endParaRPr>
          </a:p>
        </p:txBody>
      </p:sp>
      <p:pic>
        <p:nvPicPr>
          <p:cNvPr descr="Monthly calendar outline" id="334" name="Google Shape;334;g382542735b4_0_11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92764" y="3137158"/>
            <a:ext cx="1147154" cy="1032419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g382542735b4_0_1112"/>
          <p:cNvSpPr txBox="1"/>
          <p:nvPr/>
        </p:nvSpPr>
        <p:spPr>
          <a:xfrm>
            <a:off x="332450" y="1654025"/>
            <a:ext cx="7940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753"/>
              </a:buClr>
              <a:buSzPts val="1500"/>
              <a:buFont typeface="Helvetica Neue Light"/>
              <a:buNone/>
            </a:pPr>
            <a:r>
              <a:rPr lang="es-CO" sz="2000">
                <a:solidFill>
                  <a:srgbClr val="15608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Organizaciones del 3° sector articuladas impulsan </a:t>
            </a:r>
            <a:r>
              <a:rPr b="1" lang="es-CO" sz="20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estrategias de incidencia para generar compromiso</a:t>
            </a:r>
            <a:r>
              <a:rPr lang="es-CO" sz="2000">
                <a:solidFill>
                  <a:srgbClr val="15608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del poder político para la formulación, implementación y continuidad de políticas públicas</a:t>
            </a:r>
            <a:endParaRPr sz="2000">
              <a:solidFill>
                <a:srgbClr val="1560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" name="Google Shape;336;g382542735b4_0_1112"/>
          <p:cNvSpPr/>
          <p:nvPr/>
        </p:nvSpPr>
        <p:spPr>
          <a:xfrm rot="-1689964">
            <a:off x="8669538" y="4301048"/>
            <a:ext cx="907572" cy="370431"/>
          </a:xfrm>
          <a:prstGeom prst="rightArrow">
            <a:avLst>
              <a:gd fmla="val 50000" name="adj1"/>
              <a:gd fmla="val 60708" name="adj2"/>
            </a:avLst>
          </a:prstGeom>
          <a:solidFill>
            <a:schemeClr val="lt2"/>
          </a:solidFill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337" name="Google Shape;337;g382542735b4_0_1112"/>
          <p:cNvSpPr/>
          <p:nvPr/>
        </p:nvSpPr>
        <p:spPr>
          <a:xfrm rot="1311219">
            <a:off x="8665149" y="2024736"/>
            <a:ext cx="916351" cy="366672"/>
          </a:xfrm>
          <a:prstGeom prst="rightArrow">
            <a:avLst>
              <a:gd fmla="val 50000" name="adj1"/>
              <a:gd fmla="val 60708" name="adj2"/>
            </a:avLst>
          </a:prstGeom>
          <a:solidFill>
            <a:schemeClr val="lt2"/>
          </a:solidFill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338" name="Google Shape;338;g382542735b4_0_1112"/>
          <p:cNvSpPr/>
          <p:nvPr/>
        </p:nvSpPr>
        <p:spPr>
          <a:xfrm>
            <a:off x="0" y="0"/>
            <a:ext cx="8722500" cy="7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Un enfoque posible - Incidencia + implementación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g382542735b4_0_1112"/>
          <p:cNvSpPr/>
          <p:nvPr/>
        </p:nvSpPr>
        <p:spPr>
          <a:xfrm>
            <a:off x="0" y="0"/>
            <a:ext cx="12192000" cy="737400"/>
          </a:xfrm>
          <a:prstGeom prst="rect">
            <a:avLst/>
          </a:prstGeom>
          <a:solidFill>
            <a:srgbClr val="EFB316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Un posible enfoque - incidencia + implementación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o&#10;&#10;El contenido generado por IA puede ser incorrecto." id="340" name="Google Shape;340;g382542735b4_0_11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94802" y="36608"/>
            <a:ext cx="1604975" cy="664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345" name="Google Shape;345;g382542735b4_0_11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50306"/>
            <a:ext cx="5461135" cy="849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6" name="Google Shape;346;g382542735b4_0_1150"/>
          <p:cNvCxnSpPr/>
          <p:nvPr/>
        </p:nvCxnSpPr>
        <p:spPr>
          <a:xfrm>
            <a:off x="2857928" y="2108018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7" name="Google Shape;347;g382542735b4_0_1150"/>
          <p:cNvSpPr/>
          <p:nvPr/>
        </p:nvSpPr>
        <p:spPr>
          <a:xfrm>
            <a:off x="334537" y="463463"/>
            <a:ext cx="4902000" cy="3774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1185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latin typeface="Montserrat"/>
                <a:ea typeface="Montserrat"/>
                <a:cs typeface="Montserrat"/>
                <a:sym typeface="Montserrat"/>
              </a:rPr>
              <a:t>CIMIENTOS</a:t>
            </a:r>
            <a:endParaRPr b="1" sz="1398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g382542735b4_0_1150"/>
          <p:cNvSpPr/>
          <p:nvPr/>
        </p:nvSpPr>
        <p:spPr>
          <a:xfrm>
            <a:off x="5334530" y="463463"/>
            <a:ext cx="3311700" cy="3774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1185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latin typeface="Montserrat"/>
                <a:ea typeface="Montserrat"/>
                <a:cs typeface="Montserrat"/>
                <a:sym typeface="Montserrat"/>
              </a:rPr>
              <a:t>PILARES/EJES</a:t>
            </a:r>
            <a:endParaRPr b="1" sz="1398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g382542735b4_0_1150"/>
          <p:cNvSpPr/>
          <p:nvPr/>
        </p:nvSpPr>
        <p:spPr>
          <a:xfrm>
            <a:off x="8736212" y="463463"/>
            <a:ext cx="2969100" cy="3774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1185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b="1" sz="1398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g382542735b4_0_1150"/>
          <p:cNvSpPr/>
          <p:nvPr/>
        </p:nvSpPr>
        <p:spPr>
          <a:xfrm>
            <a:off x="389594" y="961683"/>
            <a:ext cx="1566900" cy="51258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18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Agenda sistémica</a:t>
            </a:r>
            <a:endParaRPr b="1" sz="1398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Una hoja de ruta para lograr transformaciones a escala y sistémicas en la educación.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Función: 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Habilita articulación de sociedad civil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Favorece monitoreo políticas educativas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Componentes:</a:t>
            </a: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1)Prioridades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2)Recomendación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3)Indicadores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4)Metas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5)Responsables</a:t>
            </a:r>
            <a:br>
              <a:rPr lang="es-CO" sz="1025"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g382542735b4_0_1150"/>
          <p:cNvSpPr/>
          <p:nvPr/>
        </p:nvSpPr>
        <p:spPr>
          <a:xfrm>
            <a:off x="3672985" y="961310"/>
            <a:ext cx="1566900" cy="51267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18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Legitimidad</a:t>
            </a:r>
            <a:endParaRPr b="1" sz="1398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8" u="sng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El reconocimiento de una autoridad como válida.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Función: </a:t>
            </a: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Habilita la incidencia en distintos ámbitos</a:t>
            </a: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Tipos: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 Técnica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Mediática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Política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g382542735b4_0_1150"/>
          <p:cNvSpPr/>
          <p:nvPr/>
        </p:nvSpPr>
        <p:spPr>
          <a:xfrm>
            <a:off x="2031289" y="961310"/>
            <a:ext cx="1566900" cy="51267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18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Articulación</a:t>
            </a:r>
            <a:endParaRPr b="1" sz="1398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8" u="sng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Coordinación de OSCs para lograr el cumplimiento de la agenda.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Condiciones para “impacto colectivo”: </a:t>
            </a: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1) Agenda 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2) Medición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3) Refuerzo mutuo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4) Comunicación continua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5) Soporte troncal</a:t>
            </a: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Esfuerzos::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Incidencia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Implementación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g382542735b4_0_1150"/>
          <p:cNvSpPr/>
          <p:nvPr/>
        </p:nvSpPr>
        <p:spPr>
          <a:xfrm>
            <a:off x="8804296" y="989196"/>
            <a:ext cx="1333800" cy="2708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118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Proceso</a:t>
            </a:r>
            <a:endParaRPr b="1" sz="1398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8" u="sng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Miden la efectividad de una organización en ejecutar sus acciones de incidencia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g382542735b4_0_1150"/>
          <p:cNvSpPr/>
          <p:nvPr/>
        </p:nvSpPr>
        <p:spPr>
          <a:xfrm>
            <a:off x="10255902" y="989196"/>
            <a:ext cx="1342800" cy="2708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118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Transfor-</a:t>
            </a:r>
            <a:endParaRPr b="1" sz="1398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mación</a:t>
            </a:r>
            <a:endParaRPr b="1" sz="1398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8" u="sng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Miden la transformación del  sistema educativo </a:t>
            </a: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Se identifican con los indicadores de la agenda 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g382542735b4_0_1150"/>
          <p:cNvSpPr/>
          <p:nvPr/>
        </p:nvSpPr>
        <p:spPr>
          <a:xfrm>
            <a:off x="5374727" y="4580725"/>
            <a:ext cx="3311700" cy="15066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18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Monitoreo público: </a:t>
            </a:r>
            <a:b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Refiere a los informes en base a evidencia y otras acciones con visibilidad mediática que monitorean el avance o no de la agenda sistémica. </a:t>
            </a:r>
            <a:endParaRPr sz="1772"/>
          </a:p>
        </p:txBody>
      </p:sp>
      <p:sp>
        <p:nvSpPr>
          <p:cNvPr id="356" name="Google Shape;356;g382542735b4_0_1150"/>
          <p:cNvSpPr/>
          <p:nvPr/>
        </p:nvSpPr>
        <p:spPr>
          <a:xfrm>
            <a:off x="8821270" y="4334926"/>
            <a:ext cx="2847000" cy="1749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118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Capacidad de incidencia</a:t>
            </a:r>
            <a:endParaRPr b="1" sz="1398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8" u="sng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Permite evaluar la capacidad de incidencia de una organización o coalición de organizaciones en base a los componentes previos</a:t>
            </a: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-CO" sz="1025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25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g382542735b4_0_1150"/>
          <p:cNvSpPr/>
          <p:nvPr/>
        </p:nvSpPr>
        <p:spPr>
          <a:xfrm>
            <a:off x="5374727" y="2771017"/>
            <a:ext cx="3311700" cy="15066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18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Incidencia directa:</a:t>
            </a:r>
            <a:b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Se identifica con las conversaciones que se desarrollan con decisores de política educativa, en el marco de relaciones en constante evolución (o involución). </a:t>
            </a:r>
            <a:endParaRPr sz="1772"/>
          </a:p>
        </p:txBody>
      </p:sp>
      <p:sp>
        <p:nvSpPr>
          <p:cNvPr id="358" name="Google Shape;358;g382542735b4_0_1150"/>
          <p:cNvSpPr/>
          <p:nvPr/>
        </p:nvSpPr>
        <p:spPr>
          <a:xfrm>
            <a:off x="5374727" y="961310"/>
            <a:ext cx="3311700" cy="15066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18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3700" lIns="113700" spcFirstLastPara="1" rIns="113700" wrap="square" tIns="11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Campañas de demanda social</a:t>
            </a:r>
            <a:br>
              <a:rPr b="1" lang="es-CO" sz="1398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CO" sz="1025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implican la concatenación de acciones concretas que se dirigen a concentrar esfuerzos para lograr demandas concretas. </a:t>
            </a:r>
            <a:endParaRPr sz="1772"/>
          </a:p>
        </p:txBody>
      </p:sp>
      <p:sp>
        <p:nvSpPr>
          <p:cNvPr id="359" name="Google Shape;359;g382542735b4_0_1150"/>
          <p:cNvSpPr/>
          <p:nvPr/>
        </p:nvSpPr>
        <p:spPr>
          <a:xfrm>
            <a:off x="429356" y="5825592"/>
            <a:ext cx="4902000" cy="24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11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72"/>
          </a:p>
        </p:txBody>
      </p:sp>
      <p:sp>
        <p:nvSpPr>
          <p:cNvPr id="360" name="Google Shape;360;g382542735b4_0_1150"/>
          <p:cNvSpPr/>
          <p:nvPr/>
        </p:nvSpPr>
        <p:spPr>
          <a:xfrm>
            <a:off x="7705386" y="4015945"/>
            <a:ext cx="282300" cy="7533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11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72"/>
          </a:p>
        </p:txBody>
      </p:sp>
      <p:sp>
        <p:nvSpPr>
          <p:cNvPr id="361" name="Google Shape;361;g382542735b4_0_1150"/>
          <p:cNvSpPr/>
          <p:nvPr/>
        </p:nvSpPr>
        <p:spPr>
          <a:xfrm>
            <a:off x="7705386" y="2192590"/>
            <a:ext cx="282300" cy="7533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11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72"/>
          </a:p>
        </p:txBody>
      </p:sp>
      <p:sp>
        <p:nvSpPr>
          <p:cNvPr id="362" name="Google Shape;362;g382542735b4_0_1150"/>
          <p:cNvSpPr/>
          <p:nvPr/>
        </p:nvSpPr>
        <p:spPr>
          <a:xfrm>
            <a:off x="9648716" y="1673634"/>
            <a:ext cx="1191900" cy="24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11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72"/>
          </a:p>
        </p:txBody>
      </p:sp>
      <p:sp>
        <p:nvSpPr>
          <p:cNvPr id="363" name="Google Shape;363;g382542735b4_0_1150"/>
          <p:cNvSpPr/>
          <p:nvPr/>
        </p:nvSpPr>
        <p:spPr>
          <a:xfrm>
            <a:off x="10079600" y="3759794"/>
            <a:ext cx="282300" cy="513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11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72"/>
          </a:p>
        </p:txBody>
      </p:sp>
      <p:sp>
        <p:nvSpPr>
          <p:cNvPr id="364" name="Google Shape;364;g382542735b4_0_1150"/>
          <p:cNvSpPr/>
          <p:nvPr/>
        </p:nvSpPr>
        <p:spPr>
          <a:xfrm>
            <a:off x="334537" y="909532"/>
            <a:ext cx="370800" cy="358200"/>
          </a:xfrm>
          <a:prstGeom prst="ellipse">
            <a:avLst/>
          </a:prstGeom>
          <a:solidFill>
            <a:srgbClr val="FFFF00"/>
          </a:solidFill>
          <a:ln cap="flat" cmpd="sng" w="11850">
            <a:solidFill>
              <a:srgbClr val="938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12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12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g382542735b4_0_1150"/>
          <p:cNvSpPr/>
          <p:nvPr/>
        </p:nvSpPr>
        <p:spPr>
          <a:xfrm>
            <a:off x="1897182" y="909532"/>
            <a:ext cx="370800" cy="358200"/>
          </a:xfrm>
          <a:prstGeom prst="ellipse">
            <a:avLst/>
          </a:prstGeom>
          <a:solidFill>
            <a:srgbClr val="FFFF00"/>
          </a:solidFill>
          <a:ln cap="flat" cmpd="sng" w="11850">
            <a:solidFill>
              <a:srgbClr val="938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12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212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" name="Google Shape;366;g382542735b4_0_1150"/>
          <p:cNvSpPr/>
          <p:nvPr/>
        </p:nvSpPr>
        <p:spPr>
          <a:xfrm>
            <a:off x="3598155" y="909532"/>
            <a:ext cx="370800" cy="358200"/>
          </a:xfrm>
          <a:prstGeom prst="ellipse">
            <a:avLst/>
          </a:prstGeom>
          <a:solidFill>
            <a:srgbClr val="FFFF00"/>
          </a:solidFill>
          <a:ln cap="flat" cmpd="sng" w="11850">
            <a:solidFill>
              <a:srgbClr val="938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12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2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g382542735b4_0_1150"/>
          <p:cNvSpPr/>
          <p:nvPr/>
        </p:nvSpPr>
        <p:spPr>
          <a:xfrm>
            <a:off x="5203447" y="4456823"/>
            <a:ext cx="370800" cy="358200"/>
          </a:xfrm>
          <a:prstGeom prst="ellipse">
            <a:avLst/>
          </a:prstGeom>
          <a:solidFill>
            <a:srgbClr val="FFFF00"/>
          </a:solidFill>
          <a:ln cap="flat" cmpd="sng" w="11850">
            <a:solidFill>
              <a:srgbClr val="938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12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212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g382542735b4_0_1150"/>
          <p:cNvSpPr/>
          <p:nvPr/>
        </p:nvSpPr>
        <p:spPr>
          <a:xfrm>
            <a:off x="5194944" y="2705452"/>
            <a:ext cx="370800" cy="358200"/>
          </a:xfrm>
          <a:prstGeom prst="ellipse">
            <a:avLst/>
          </a:prstGeom>
          <a:solidFill>
            <a:srgbClr val="FFFF00"/>
          </a:solidFill>
          <a:ln cap="flat" cmpd="sng" w="11850">
            <a:solidFill>
              <a:srgbClr val="938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12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12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g382542735b4_0_1150"/>
          <p:cNvSpPr/>
          <p:nvPr/>
        </p:nvSpPr>
        <p:spPr>
          <a:xfrm>
            <a:off x="5194944" y="909532"/>
            <a:ext cx="370800" cy="358200"/>
          </a:xfrm>
          <a:prstGeom prst="ellipse">
            <a:avLst/>
          </a:prstGeom>
          <a:solidFill>
            <a:srgbClr val="FFFF00"/>
          </a:solidFill>
          <a:ln cap="flat" cmpd="sng" w="11850">
            <a:solidFill>
              <a:srgbClr val="938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12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212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g382542735b4_0_1150"/>
          <p:cNvSpPr/>
          <p:nvPr/>
        </p:nvSpPr>
        <p:spPr>
          <a:xfrm>
            <a:off x="8744171" y="473162"/>
            <a:ext cx="370800" cy="358200"/>
          </a:xfrm>
          <a:prstGeom prst="ellipse">
            <a:avLst/>
          </a:prstGeom>
          <a:solidFill>
            <a:srgbClr val="FFFF00"/>
          </a:solidFill>
          <a:ln cap="flat" cmpd="sng" w="11850">
            <a:solidFill>
              <a:srgbClr val="938D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12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2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g382542735b4_0_1150"/>
          <p:cNvSpPr/>
          <p:nvPr/>
        </p:nvSpPr>
        <p:spPr>
          <a:xfrm>
            <a:off x="0" y="0"/>
            <a:ext cx="8722500" cy="35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Un marco conceptual para la incidencia </a:t>
            </a: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g382542735b4_0_1150"/>
          <p:cNvSpPr/>
          <p:nvPr/>
        </p:nvSpPr>
        <p:spPr>
          <a:xfrm>
            <a:off x="0" y="0"/>
            <a:ext cx="12192000" cy="358200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Un marco conceptual para la incidencia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o&#10;&#10;El contenido generado por IA puede ser incorrecto." id="373" name="Google Shape;373;g382542735b4_0_11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40625" y="-3350"/>
            <a:ext cx="911959" cy="37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ma&#10;&#10;El contenido generado por IA puede ser incorrecto." id="378" name="Google Shape;378;g382542735b4_0_10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379" name="Google Shape;379;g382542735b4_0_10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9321" y="127000"/>
            <a:ext cx="2903351" cy="14936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, Polígono&#10;&#10;El contenido generado por IA puede ser incorrecto." id="380" name="Google Shape;380;g382542735b4_0_108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588270" y="-400310"/>
            <a:ext cx="2975095" cy="33721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, Polígono&#10;&#10;El contenido generado por IA puede ser incorrecto." id="381" name="Google Shape;381;g382542735b4_0_10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5420" y="3060700"/>
            <a:ext cx="4073674" cy="429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El contenido generado por IA puede ser incorrecto." id="382" name="Google Shape;382;g382542735b4_0_10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70199" y="5560530"/>
            <a:ext cx="6756401" cy="1564169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382542735b4_0_1081"/>
          <p:cNvSpPr txBox="1"/>
          <p:nvPr/>
        </p:nvSpPr>
        <p:spPr>
          <a:xfrm>
            <a:off x="1543900" y="2170350"/>
            <a:ext cx="9478500" cy="25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Aplicación del marco conceptual para producir transformaciones</a:t>
            </a:r>
            <a:r>
              <a:rPr b="1" lang="es-CO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4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388" name="Google Shape;388;g382542735b4_0_14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5" cy="849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9" name="Google Shape;389;g382542735b4_0_1494"/>
          <p:cNvCxnSpPr/>
          <p:nvPr/>
        </p:nvCxnSpPr>
        <p:spPr>
          <a:xfrm>
            <a:off x="2523391" y="2219530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0" name="Google Shape;390;g382542735b4_0_1494"/>
          <p:cNvSpPr txBox="1"/>
          <p:nvPr/>
        </p:nvSpPr>
        <p:spPr>
          <a:xfrm>
            <a:off x="195925" y="1804346"/>
            <a:ext cx="11793000" cy="10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506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En un año, entre 2023 y 2024…</a:t>
            </a:r>
            <a:endParaRPr sz="2506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g382542735b4_0_1494"/>
          <p:cNvSpPr txBox="1"/>
          <p:nvPr/>
        </p:nvSpPr>
        <p:spPr>
          <a:xfrm>
            <a:off x="195925" y="2322625"/>
            <a:ext cx="3357000" cy="17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Más de </a:t>
            </a:r>
            <a:r>
              <a:rPr b="1"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200 entrevistas </a:t>
            </a: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 referentes educativos, políticos, sindicales, empresariales, sociales y religiosos de todas las regiones del país.</a:t>
            </a:r>
            <a:endParaRPr sz="1582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g382542735b4_0_1494"/>
          <p:cNvSpPr txBox="1"/>
          <p:nvPr/>
        </p:nvSpPr>
        <p:spPr>
          <a:xfrm>
            <a:off x="3116316" y="2322625"/>
            <a:ext cx="3106500" cy="17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7 mesas de trabajo técnico-políticas </a:t>
            </a: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con más de </a:t>
            </a:r>
            <a:r>
              <a:rPr b="1"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60 referentes y especialistas </a:t>
            </a: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consultados en un proceso de trabajo colaborativo y consultivo.</a:t>
            </a:r>
            <a:endParaRPr sz="1582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g382542735b4_0_1494"/>
          <p:cNvSpPr txBox="1"/>
          <p:nvPr/>
        </p:nvSpPr>
        <p:spPr>
          <a:xfrm>
            <a:off x="6122419" y="2322625"/>
            <a:ext cx="3138300" cy="19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583"/>
              </a:spcBef>
              <a:spcAft>
                <a:spcPts val="1583"/>
              </a:spcAft>
              <a:buNone/>
            </a:pP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Revisión de </a:t>
            </a:r>
            <a:r>
              <a:rPr b="1"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literatura académica</a:t>
            </a: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nacional, regional e internacional. Análisis de más de </a:t>
            </a:r>
            <a:r>
              <a:rPr b="1"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150 informes </a:t>
            </a: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del Observatorio de Argentinos por la Educación.</a:t>
            </a:r>
            <a:endParaRPr sz="1582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g382542735b4_0_1494"/>
          <p:cNvSpPr txBox="1"/>
          <p:nvPr/>
        </p:nvSpPr>
        <p:spPr>
          <a:xfrm>
            <a:off x="8850549" y="2274550"/>
            <a:ext cx="2604000" cy="31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583"/>
              </a:spcBef>
              <a:spcAft>
                <a:spcPts val="1583"/>
              </a:spcAft>
              <a:buNone/>
            </a:pP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 presentó el </a:t>
            </a:r>
            <a:r>
              <a:rPr b="1"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10 de septiembre de 2024</a:t>
            </a: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en </a:t>
            </a:r>
            <a:r>
              <a:rPr b="1"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“La Noche de la Educación”</a:t>
            </a:r>
            <a:r>
              <a:rPr lang="es-CO" sz="1582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ante gobernadores, ministros, legisladores, líderes sociales, sindicalistas, empresarios, comunicadores y referentes de la educación y la cultura</a:t>
            </a:r>
            <a:endParaRPr sz="1582"/>
          </a:p>
        </p:txBody>
      </p:sp>
      <p:sp>
        <p:nvSpPr>
          <p:cNvPr id="395" name="Google Shape;395;g382542735b4_0_1494"/>
          <p:cNvSpPr txBox="1"/>
          <p:nvPr/>
        </p:nvSpPr>
        <p:spPr>
          <a:xfrm>
            <a:off x="292700" y="528975"/>
            <a:ext cx="63111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-CO" sz="29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ACUERDO POR LA EDUCACIÓN, nuestra agenda sistémica</a:t>
            </a:r>
            <a:endParaRPr b="1" i="0" sz="3400" u="none" cap="none" strike="noStrike">
              <a:solidFill>
                <a:srgbClr val="156082"/>
              </a:solidFill>
            </a:endParaRPr>
          </a:p>
        </p:txBody>
      </p:sp>
      <p:pic>
        <p:nvPicPr>
          <p:cNvPr id="396" name="Google Shape;396;g382542735b4_0_14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550788" y="4761159"/>
            <a:ext cx="2529324" cy="26828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&#10;&#10;El contenido generado por IA puede ser incorrecto." id="397" name="Google Shape;397;g382542735b4_0_14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8379659" y="-279131"/>
            <a:ext cx="4608765" cy="4571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402" name="Google Shape;402;g382542735b4_0_10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5" cy="8495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403" name="Google Shape;403;g382542735b4_0_10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83852" y="253745"/>
            <a:ext cx="1604975" cy="6641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4" name="Google Shape;404;g382542735b4_0_1090"/>
          <p:cNvCxnSpPr/>
          <p:nvPr/>
        </p:nvCxnSpPr>
        <p:spPr>
          <a:xfrm>
            <a:off x="2523391" y="2219530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05" name="Google Shape;405;g382542735b4_0_1090" title="Captura de pantalla 2025-08-04 a la(s) 9.22.00 a. m.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550" y="1052925"/>
            <a:ext cx="3349134" cy="4773576"/>
          </a:xfrm>
          <a:prstGeom prst="rect">
            <a:avLst/>
          </a:prstGeom>
          <a:noFill/>
          <a:ln cap="flat" cmpd="sng" w="247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06" name="Google Shape;406;g382542735b4_0_1090"/>
          <p:cNvSpPr txBox="1"/>
          <p:nvPr/>
        </p:nvSpPr>
        <p:spPr>
          <a:xfrm>
            <a:off x="4945253" y="1705948"/>
            <a:ext cx="6336900" cy="1359000"/>
          </a:xfrm>
          <a:prstGeom prst="rect">
            <a:avLst/>
          </a:prstGeom>
          <a:noFill/>
          <a:ln cap="flat" cmpd="sng" w="123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8700" lIns="118700" spcFirstLastPara="1" rIns="118700" wrap="square" tIns="118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18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Incidir</a:t>
            </a:r>
            <a:r>
              <a:rPr b="1" lang="es-CO" sz="1818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s-CO" sz="1818">
                <a:solidFill>
                  <a:srgbClr val="62575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organizaciones articuladas impulsan </a:t>
            </a:r>
            <a:r>
              <a:rPr lang="es-CO" sz="1818">
                <a:solidFill>
                  <a:srgbClr val="625753"/>
                </a:solidFill>
                <a:latin typeface="Montserrat"/>
                <a:ea typeface="Montserrat"/>
                <a:cs typeface="Montserrat"/>
                <a:sym typeface="Montserrat"/>
              </a:rPr>
              <a:t>estrategias de incidencia para generar</a:t>
            </a:r>
            <a:r>
              <a:rPr b="1" lang="es-CO" sz="1818">
                <a:solidFill>
                  <a:srgbClr val="625753"/>
                </a:solidFill>
                <a:latin typeface="Montserrat"/>
                <a:ea typeface="Montserrat"/>
                <a:cs typeface="Montserrat"/>
                <a:sym typeface="Montserrat"/>
              </a:rPr>
              <a:t> compromiso</a:t>
            </a:r>
            <a:r>
              <a:rPr lang="es-CO" sz="1818">
                <a:solidFill>
                  <a:srgbClr val="62575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lang="es-CO" sz="1818">
                <a:solidFill>
                  <a:srgbClr val="625753"/>
                </a:solidFill>
                <a:latin typeface="Montserrat"/>
                <a:ea typeface="Montserrat"/>
                <a:cs typeface="Montserrat"/>
                <a:sym typeface="Montserrat"/>
              </a:rPr>
              <a:t>del poder político</a:t>
            </a:r>
            <a:r>
              <a:rPr lang="es-CO" sz="1818">
                <a:solidFill>
                  <a:srgbClr val="62575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para la formulación, implementación y continuidad de políticas públicas</a:t>
            </a:r>
            <a:r>
              <a:rPr lang="es-CO" sz="181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2597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g382542735b4_0_1090"/>
          <p:cNvSpPr txBox="1"/>
          <p:nvPr/>
        </p:nvSpPr>
        <p:spPr>
          <a:xfrm>
            <a:off x="4945253" y="3751309"/>
            <a:ext cx="6336900" cy="1359000"/>
          </a:xfrm>
          <a:prstGeom prst="rect">
            <a:avLst/>
          </a:prstGeom>
          <a:noFill/>
          <a:ln cap="flat" cmpd="sng" w="123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8700" lIns="118700" spcFirstLastPara="1" rIns="118700" wrap="square" tIns="118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18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Apoyar la Implementación: </a:t>
            </a:r>
            <a:r>
              <a:rPr lang="es-CO" sz="1818">
                <a:solidFill>
                  <a:srgbClr val="62575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organizaciones articuladas </a:t>
            </a:r>
            <a:r>
              <a:rPr b="1" lang="es-CO" sz="1818">
                <a:solidFill>
                  <a:srgbClr val="625753"/>
                </a:solidFill>
                <a:latin typeface="Montserrat"/>
                <a:ea typeface="Montserrat"/>
                <a:cs typeface="Montserrat"/>
                <a:sym typeface="Montserrat"/>
              </a:rPr>
              <a:t>apoyan técnicamente  el diseño, implementación y continuidad</a:t>
            </a:r>
            <a:r>
              <a:rPr lang="es-CO" sz="1818">
                <a:solidFill>
                  <a:srgbClr val="62575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políticas públicas transformadoras en los territorios.</a:t>
            </a:r>
            <a:endParaRPr b="1" sz="1818">
              <a:solidFill>
                <a:srgbClr val="4444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8" name="Google Shape;408;g382542735b4_0_1090"/>
          <p:cNvCxnSpPr>
            <a:stCxn id="405" idx="3"/>
            <a:endCxn id="406" idx="1"/>
          </p:cNvCxnSpPr>
          <p:nvPr/>
        </p:nvCxnSpPr>
        <p:spPr>
          <a:xfrm flipH="1" rot="10800000">
            <a:off x="3831684" y="2385513"/>
            <a:ext cx="1113600" cy="1054200"/>
          </a:xfrm>
          <a:prstGeom prst="straightConnector1">
            <a:avLst/>
          </a:prstGeom>
          <a:noFill/>
          <a:ln cap="flat" cmpd="sng" w="1237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9" name="Google Shape;409;g382542735b4_0_1090"/>
          <p:cNvCxnSpPr>
            <a:stCxn id="405" idx="3"/>
            <a:endCxn id="407" idx="1"/>
          </p:cNvCxnSpPr>
          <p:nvPr/>
        </p:nvCxnSpPr>
        <p:spPr>
          <a:xfrm>
            <a:off x="3831684" y="3439713"/>
            <a:ext cx="1113600" cy="991200"/>
          </a:xfrm>
          <a:prstGeom prst="straightConnector1">
            <a:avLst/>
          </a:prstGeom>
          <a:noFill/>
          <a:ln cap="flat" cmpd="sng" w="1237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414" name="Google Shape;414;g382542735b4_0_13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5" cy="849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5" name="Google Shape;415;g382542735b4_0_1325"/>
          <p:cNvCxnSpPr/>
          <p:nvPr/>
        </p:nvCxnSpPr>
        <p:spPr>
          <a:xfrm>
            <a:off x="3048770" y="2490950"/>
            <a:ext cx="894300" cy="0"/>
          </a:xfrm>
          <a:prstGeom prst="straightConnector1">
            <a:avLst/>
          </a:prstGeom>
          <a:noFill/>
          <a:ln cap="flat" cmpd="sng" w="153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6" name="Google Shape;416;g382542735b4_0_1325"/>
          <p:cNvSpPr txBox="1"/>
          <p:nvPr/>
        </p:nvSpPr>
        <p:spPr>
          <a:xfrm>
            <a:off x="0" y="264125"/>
            <a:ext cx="91440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-CO" sz="29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 LAS 10 PRIORIDADES DEL ACUERDO</a:t>
            </a:r>
            <a:endParaRPr b="1" i="0" sz="3400" u="none" cap="none" strike="noStrike">
              <a:solidFill>
                <a:srgbClr val="156082"/>
              </a:solidFill>
            </a:endParaRPr>
          </a:p>
        </p:txBody>
      </p:sp>
      <p:sp>
        <p:nvSpPr>
          <p:cNvPr id="417" name="Google Shape;417;g382542735b4_0_1325"/>
          <p:cNvSpPr txBox="1"/>
          <p:nvPr/>
        </p:nvSpPr>
        <p:spPr>
          <a:xfrm>
            <a:off x="1599013" y="2681317"/>
            <a:ext cx="82065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O" sz="1962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Respecto de la gestión a escala del sistema</a:t>
            </a:r>
            <a:endParaRPr b="1" i="0" sz="1962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g382542735b4_0_1325"/>
          <p:cNvSpPr txBox="1"/>
          <p:nvPr/>
        </p:nvSpPr>
        <p:spPr>
          <a:xfrm>
            <a:off x="1612854" y="4515633"/>
            <a:ext cx="104082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O" sz="1962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Respecto a la transformación en las escuelas</a:t>
            </a:r>
            <a:endParaRPr b="1" i="0" sz="1962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19" name="Google Shape;419;g382542735b4_0_1325"/>
          <p:cNvGrpSpPr/>
          <p:nvPr/>
        </p:nvGrpSpPr>
        <p:grpSpPr>
          <a:xfrm>
            <a:off x="393872" y="1294386"/>
            <a:ext cx="942918" cy="942851"/>
            <a:chOff x="1146305" y="917955"/>
            <a:chExt cx="672600" cy="672600"/>
          </a:xfrm>
        </p:grpSpPr>
        <p:sp>
          <p:nvSpPr>
            <p:cNvPr id="420" name="Google Shape;420;g382542735b4_0_1325"/>
            <p:cNvSpPr/>
            <p:nvPr/>
          </p:nvSpPr>
          <p:spPr>
            <a:xfrm>
              <a:off x="1146305" y="917955"/>
              <a:ext cx="672600" cy="672600"/>
            </a:xfrm>
            <a:prstGeom prst="ellipse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075" lIns="128150" spcFirstLastPara="1" rIns="128150" wrap="square" tIns="64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g382542735b4_0_1325"/>
            <p:cNvSpPr/>
            <p:nvPr/>
          </p:nvSpPr>
          <p:spPr>
            <a:xfrm>
              <a:off x="1253013" y="1044249"/>
              <a:ext cx="459300" cy="459300"/>
            </a:xfrm>
            <a:prstGeom prst="ellipse">
              <a:avLst/>
            </a:prstGeom>
            <a:noFill/>
            <a:ln cap="flat" cmpd="sng" w="178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075" lIns="128150" spcFirstLastPara="1" rIns="128150" wrap="square" tIns="64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g382542735b4_0_1325"/>
            <p:cNvSpPr txBox="1"/>
            <p:nvPr/>
          </p:nvSpPr>
          <p:spPr>
            <a:xfrm>
              <a:off x="1279132" y="1142436"/>
              <a:ext cx="448500" cy="28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-CO" sz="2523" u="none" cap="none" strike="noStrike">
                  <a:solidFill>
                    <a:srgbClr val="15608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1.</a:t>
              </a:r>
              <a:endParaRPr b="1" i="0" sz="2523" u="none" cap="none" strike="noStrike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423" name="Google Shape;423;g382542735b4_0_1325"/>
          <p:cNvSpPr txBox="1"/>
          <p:nvPr/>
        </p:nvSpPr>
        <p:spPr>
          <a:xfrm>
            <a:off x="1552712" y="1119425"/>
            <a:ext cx="7286100" cy="7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O" sz="1962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Respecto de las urgencias de los niveles obligatorios</a:t>
            </a:r>
            <a:endParaRPr b="1" i="0" sz="1962" u="none" cap="none" strike="noStrik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24" name="Google Shape;424;g382542735b4_0_1325"/>
          <p:cNvGrpSpPr/>
          <p:nvPr/>
        </p:nvGrpSpPr>
        <p:grpSpPr>
          <a:xfrm>
            <a:off x="393860" y="2894870"/>
            <a:ext cx="942918" cy="942851"/>
            <a:chOff x="4182341" y="936822"/>
            <a:chExt cx="672600" cy="672600"/>
          </a:xfrm>
        </p:grpSpPr>
        <p:sp>
          <p:nvSpPr>
            <p:cNvPr id="425" name="Google Shape;425;g382542735b4_0_1325"/>
            <p:cNvSpPr/>
            <p:nvPr/>
          </p:nvSpPr>
          <p:spPr>
            <a:xfrm>
              <a:off x="4182341" y="936822"/>
              <a:ext cx="672600" cy="672600"/>
            </a:xfrm>
            <a:prstGeom prst="ellipse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075" lIns="128150" spcFirstLastPara="1" rIns="128150" wrap="square" tIns="64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62" u="none" cap="none" strike="noStrike">
                <a:solidFill>
                  <a:srgbClr val="71BED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g382542735b4_0_1325"/>
            <p:cNvSpPr/>
            <p:nvPr/>
          </p:nvSpPr>
          <p:spPr>
            <a:xfrm>
              <a:off x="4289049" y="1063116"/>
              <a:ext cx="459300" cy="459300"/>
            </a:xfrm>
            <a:prstGeom prst="ellipse">
              <a:avLst/>
            </a:prstGeom>
            <a:noFill/>
            <a:ln cap="flat" cmpd="sng" w="133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075" lIns="128150" spcFirstLastPara="1" rIns="128150" wrap="square" tIns="64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62" u="none" cap="none" strike="noStrike">
                <a:solidFill>
                  <a:srgbClr val="71BED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g382542735b4_0_1325"/>
            <p:cNvSpPr txBox="1"/>
            <p:nvPr/>
          </p:nvSpPr>
          <p:spPr>
            <a:xfrm>
              <a:off x="4363044" y="1161299"/>
              <a:ext cx="328500" cy="28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-CO" sz="2523" u="none" cap="none" strike="noStrike">
                  <a:solidFill>
                    <a:srgbClr val="15608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r>
                <a:rPr b="1" i="0" lang="es-CO" sz="2523" u="none" cap="none" strike="noStrike">
                  <a:solidFill>
                    <a:srgbClr val="71BED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 b="1" i="0" sz="2523" u="none" cap="none" strike="noStrike">
                <a:solidFill>
                  <a:srgbClr val="71BED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28" name="Google Shape;428;g382542735b4_0_1325"/>
          <p:cNvGrpSpPr/>
          <p:nvPr/>
        </p:nvGrpSpPr>
        <p:grpSpPr>
          <a:xfrm>
            <a:off x="393846" y="4708999"/>
            <a:ext cx="942918" cy="942851"/>
            <a:chOff x="7160828" y="936822"/>
            <a:chExt cx="672600" cy="672600"/>
          </a:xfrm>
        </p:grpSpPr>
        <p:sp>
          <p:nvSpPr>
            <p:cNvPr id="429" name="Google Shape;429;g382542735b4_0_1325"/>
            <p:cNvSpPr/>
            <p:nvPr/>
          </p:nvSpPr>
          <p:spPr>
            <a:xfrm>
              <a:off x="7160828" y="936822"/>
              <a:ext cx="672600" cy="672600"/>
            </a:xfrm>
            <a:prstGeom prst="ellipse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075" lIns="128150" spcFirstLastPara="1" rIns="128150" wrap="square" tIns="64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62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g382542735b4_0_1325"/>
            <p:cNvSpPr/>
            <p:nvPr/>
          </p:nvSpPr>
          <p:spPr>
            <a:xfrm>
              <a:off x="7267536" y="1063116"/>
              <a:ext cx="459300" cy="459300"/>
            </a:xfrm>
            <a:prstGeom prst="ellipse">
              <a:avLst/>
            </a:prstGeom>
            <a:noFill/>
            <a:ln cap="flat" cmpd="sng" w="133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4075" lIns="128150" spcFirstLastPara="1" rIns="128150" wrap="square" tIns="64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62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g382542735b4_0_1325"/>
            <p:cNvSpPr txBox="1"/>
            <p:nvPr/>
          </p:nvSpPr>
          <p:spPr>
            <a:xfrm>
              <a:off x="7293655" y="1161303"/>
              <a:ext cx="448500" cy="28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-CO" sz="2523" u="none" cap="none" strike="noStrike">
                  <a:solidFill>
                    <a:srgbClr val="15608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3.</a:t>
              </a:r>
              <a:endParaRPr b="1" i="0" sz="2523" u="none" cap="none" strike="noStrike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432" name="Google Shape;432;g382542735b4_0_1325"/>
          <p:cNvSpPr txBox="1"/>
          <p:nvPr/>
        </p:nvSpPr>
        <p:spPr>
          <a:xfrm>
            <a:off x="1575382" y="1490823"/>
            <a:ext cx="82740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1. Ampliar la cobertura del nivel inicial</a:t>
            </a:r>
            <a:r>
              <a:rPr b="0" i="0" lang="es-CO" sz="1472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b="0" i="0" sz="1472" u="none" cap="none" strike="noStrike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3" name="Google Shape;433;g382542735b4_0_1325"/>
          <p:cNvSpPr txBox="1"/>
          <p:nvPr/>
        </p:nvSpPr>
        <p:spPr>
          <a:xfrm>
            <a:off x="1552719" y="1772646"/>
            <a:ext cx="95313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2. Priorizar la alfabetización inicial en el nivel primario.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34" name="Google Shape;434;g382542735b4_0_1325"/>
          <p:cNvSpPr txBox="1"/>
          <p:nvPr/>
        </p:nvSpPr>
        <p:spPr>
          <a:xfrm>
            <a:off x="1552719" y="2085369"/>
            <a:ext cx="94428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3. Acompañar las trayectorias en el nivel secundario y lograr terminalidad con calidad.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35" name="Google Shape;435;g382542735b4_0_1325"/>
          <p:cNvSpPr txBox="1"/>
          <p:nvPr/>
        </p:nvSpPr>
        <p:spPr>
          <a:xfrm>
            <a:off x="1659508" y="3054538"/>
            <a:ext cx="109263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1. Fortalecer el gobierno de la educación.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36" name="Google Shape;436;g382542735b4_0_1325"/>
          <p:cNvSpPr txBox="1"/>
          <p:nvPr/>
        </p:nvSpPr>
        <p:spPr>
          <a:xfrm>
            <a:off x="1659508" y="3389994"/>
            <a:ext cx="108150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2. Lograr una inversión suficiente y de calidad.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37" name="Google Shape;437;g382542735b4_0_1325"/>
          <p:cNvSpPr txBox="1"/>
          <p:nvPr/>
        </p:nvSpPr>
        <p:spPr>
          <a:xfrm>
            <a:off x="1659508" y="3653290"/>
            <a:ext cx="109263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3. Producir más y mejor información y evaluación educativa.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38" name="Google Shape;438;g382542735b4_0_1325"/>
          <p:cNvSpPr txBox="1"/>
          <p:nvPr/>
        </p:nvSpPr>
        <p:spPr>
          <a:xfrm>
            <a:off x="1635815" y="3942817"/>
            <a:ext cx="108150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4. Potenciar la formación, la carrera y el salario de los docentes.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39" name="Google Shape;439;g382542735b4_0_1325"/>
          <p:cNvSpPr txBox="1"/>
          <p:nvPr/>
        </p:nvSpPr>
        <p:spPr>
          <a:xfrm>
            <a:off x="1612822" y="4900490"/>
            <a:ext cx="9282300" cy="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1. Robustecer los tiempos, los espacios y las condiciones para el aprendizaje.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40" name="Google Shape;440;g382542735b4_0_1325"/>
          <p:cNvSpPr txBox="1"/>
          <p:nvPr/>
        </p:nvSpPr>
        <p:spPr>
          <a:xfrm>
            <a:off x="1612827" y="5244304"/>
            <a:ext cx="937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2. Mejorar la gestión escolar.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41" name="Google Shape;441;g382542735b4_0_1325"/>
          <p:cNvSpPr txBox="1"/>
          <p:nvPr/>
        </p:nvSpPr>
        <p:spPr>
          <a:xfrm>
            <a:off x="1596179" y="5549289"/>
            <a:ext cx="99759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472" u="none" cap="none" strike="noStrik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3. Priorizar los contenidos curriculares socialmente relevantes. </a:t>
            </a:r>
            <a:endParaRPr b="0" i="0" sz="1472" u="none" cap="none" strike="noStrik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42" name="Google Shape;442;g382542735b4_0_13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550788" y="4761159"/>
            <a:ext cx="2529324" cy="26828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&#10;&#10;El contenido generado por IA puede ser incorrecto." id="443" name="Google Shape;443;g382542735b4_0_13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8379659" y="-279131"/>
            <a:ext cx="4608765" cy="4571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82542735b4_0_1700"/>
          <p:cNvSpPr/>
          <p:nvPr/>
        </p:nvSpPr>
        <p:spPr>
          <a:xfrm>
            <a:off x="0" y="0"/>
            <a:ext cx="121920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9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Los 3 pilares en el marco de la Campaña</a:t>
            </a:r>
            <a:endParaRPr sz="2400">
              <a:solidFill>
                <a:srgbClr val="1560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g382542735b4_0_1700"/>
          <p:cNvSpPr/>
          <p:nvPr/>
        </p:nvSpPr>
        <p:spPr>
          <a:xfrm>
            <a:off x="262955" y="1236885"/>
            <a:ext cx="1380900" cy="903000"/>
          </a:xfrm>
          <a:prstGeom prst="rect">
            <a:avLst/>
          </a:prstGeom>
          <a:solidFill>
            <a:srgbClr val="E4F0F4"/>
          </a:solidFill>
          <a:ln>
            <a:noFill/>
          </a:ln>
        </p:spPr>
        <p:txBody>
          <a:bodyPr anchorCtr="0" anchor="t" bIns="0" lIns="474875" spcFirstLastPara="1" rIns="474875" wrap="square" tIns="5698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79">
              <a:solidFill>
                <a:srgbClr val="7DA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" name="Google Shape;450;g382542735b4_0_1700"/>
          <p:cNvSpPr txBox="1"/>
          <p:nvPr/>
        </p:nvSpPr>
        <p:spPr>
          <a:xfrm>
            <a:off x="177875" y="1275452"/>
            <a:ext cx="1551300" cy="5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8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Monitoreo</a:t>
            </a:r>
            <a:endParaRPr b="1" sz="168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8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público</a:t>
            </a:r>
            <a:endParaRPr b="1" sz="168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" name="Google Shape;451;g382542735b4_0_1700"/>
          <p:cNvSpPr/>
          <p:nvPr/>
        </p:nvSpPr>
        <p:spPr>
          <a:xfrm>
            <a:off x="1871629" y="1236885"/>
            <a:ext cx="9758700" cy="903000"/>
          </a:xfrm>
          <a:prstGeom prst="rect">
            <a:avLst/>
          </a:prstGeom>
          <a:solidFill>
            <a:srgbClr val="BAE0E9">
              <a:alpha val="74680"/>
            </a:srgbClr>
          </a:solidFill>
          <a:ln>
            <a:noFill/>
          </a:ln>
        </p:spPr>
        <p:txBody>
          <a:bodyPr anchorCtr="0" anchor="t" bIns="0" lIns="474875" spcFirstLastPara="1" rIns="474875" wrap="square" tIns="5698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81">
              <a:solidFill>
                <a:srgbClr val="7DA7B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52" name="Google Shape;452;g382542735b4_0_1700"/>
          <p:cNvSpPr txBox="1"/>
          <p:nvPr/>
        </p:nvSpPr>
        <p:spPr>
          <a:xfrm>
            <a:off x="2920753" y="1461869"/>
            <a:ext cx="27273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582">
                <a:latin typeface="Montserrat"/>
                <a:ea typeface="Montserrat"/>
                <a:cs typeface="Montserrat"/>
                <a:sym typeface="Montserrat"/>
              </a:rPr>
              <a:t>INFORMES ANUALES: </a:t>
            </a:r>
            <a:endParaRPr b="1"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3" name="Google Shape;453;g382542735b4_0_1700" title="inform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1336" y="1283119"/>
            <a:ext cx="796356" cy="796356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g382542735b4_0_1700"/>
          <p:cNvSpPr txBox="1"/>
          <p:nvPr/>
        </p:nvSpPr>
        <p:spPr>
          <a:xfrm>
            <a:off x="5569960" y="1339971"/>
            <a:ext cx="27981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-Descripción de planes</a:t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Aprendizajes</a:t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g382542735b4_0_1700"/>
          <p:cNvSpPr txBox="1"/>
          <p:nvPr/>
        </p:nvSpPr>
        <p:spPr>
          <a:xfrm>
            <a:off x="8515909" y="1210702"/>
            <a:ext cx="3957000" cy="9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Métodos</a:t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Evaluaciones</a:t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Evolución de planes</a:t>
            </a:r>
            <a:endParaRPr sz="1879"/>
          </a:p>
        </p:txBody>
      </p:sp>
      <p:sp>
        <p:nvSpPr>
          <p:cNvPr id="456" name="Google Shape;456;g382542735b4_0_1700"/>
          <p:cNvSpPr/>
          <p:nvPr/>
        </p:nvSpPr>
        <p:spPr>
          <a:xfrm>
            <a:off x="262955" y="2285019"/>
            <a:ext cx="1380900" cy="903000"/>
          </a:xfrm>
          <a:prstGeom prst="rect">
            <a:avLst/>
          </a:prstGeom>
          <a:solidFill>
            <a:srgbClr val="E4F0F4"/>
          </a:solidFill>
          <a:ln>
            <a:noFill/>
          </a:ln>
        </p:spPr>
        <p:txBody>
          <a:bodyPr anchorCtr="0" anchor="t" bIns="0" lIns="474875" spcFirstLastPara="1" rIns="474875" wrap="square" tIns="5698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79">
              <a:solidFill>
                <a:srgbClr val="7DA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g382542735b4_0_1700"/>
          <p:cNvSpPr txBox="1"/>
          <p:nvPr/>
        </p:nvSpPr>
        <p:spPr>
          <a:xfrm>
            <a:off x="177875" y="2323586"/>
            <a:ext cx="1551300" cy="5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8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Incidencia</a:t>
            </a:r>
            <a:endParaRPr b="1" sz="168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8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directa</a:t>
            </a:r>
            <a:endParaRPr b="1" sz="168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g382542735b4_0_1700"/>
          <p:cNvSpPr/>
          <p:nvPr/>
        </p:nvSpPr>
        <p:spPr>
          <a:xfrm>
            <a:off x="1871629" y="2285019"/>
            <a:ext cx="9758700" cy="903000"/>
          </a:xfrm>
          <a:prstGeom prst="rect">
            <a:avLst/>
          </a:prstGeom>
          <a:solidFill>
            <a:srgbClr val="BAE0E9">
              <a:alpha val="74680"/>
            </a:srgbClr>
          </a:solidFill>
          <a:ln>
            <a:noFill/>
          </a:ln>
        </p:spPr>
        <p:txBody>
          <a:bodyPr anchorCtr="0" anchor="t" bIns="0" lIns="474875" spcFirstLastPara="1" rIns="474875" wrap="square" tIns="5698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81">
              <a:solidFill>
                <a:srgbClr val="7DA7B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59" name="Google Shape;459;g382542735b4_0_1700"/>
          <p:cNvSpPr txBox="1"/>
          <p:nvPr/>
        </p:nvSpPr>
        <p:spPr>
          <a:xfrm>
            <a:off x="1792930" y="2252405"/>
            <a:ext cx="30864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COMPROMISO NACIONAL</a:t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g382542735b4_0_1700"/>
          <p:cNvSpPr txBox="1"/>
          <p:nvPr/>
        </p:nvSpPr>
        <p:spPr>
          <a:xfrm>
            <a:off x="4674244" y="2261672"/>
            <a:ext cx="22875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0600" lIns="120600" spcFirstLastPara="1" rIns="120600" wrap="square" tIns="120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COMPROMISO PROVINCIAL</a:t>
            </a:r>
            <a:endParaRPr sz="1582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highlight>
                  <a:srgbClr val="87C89B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18/24 gobernadores</a:t>
            </a:r>
            <a:endParaRPr sz="1582">
              <a:solidFill>
                <a:schemeClr val="dk1"/>
              </a:solidFill>
              <a:highlight>
                <a:srgbClr val="87C89B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1" name="Google Shape;461;g382542735b4_0_1700"/>
          <p:cNvSpPr txBox="1"/>
          <p:nvPr/>
        </p:nvSpPr>
        <p:spPr>
          <a:xfrm>
            <a:off x="6734997" y="2357763"/>
            <a:ext cx="2379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0600" lIns="120600" spcFirstLastPara="1" rIns="120600" wrap="square" tIns="120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RECONOCIMIENTO</a:t>
            </a:r>
            <a:endParaRPr sz="1582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highlight>
                  <a:schemeClr val="accent4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4/24 provincias</a:t>
            </a:r>
            <a:endParaRPr sz="1582">
              <a:solidFill>
                <a:schemeClr val="dk1"/>
              </a:solidFill>
              <a:highlight>
                <a:schemeClr val="accent4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2" name="Google Shape;462;g382542735b4_0_1700"/>
          <p:cNvSpPr txBox="1"/>
          <p:nvPr/>
        </p:nvSpPr>
        <p:spPr>
          <a:xfrm>
            <a:off x="9030347" y="2246882"/>
            <a:ext cx="27273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0600" lIns="120600" spcFirstLastPara="1" rIns="120600" wrap="square" tIns="120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highlight>
                  <a:srgbClr val="00B6CB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13/24 gobernadores comprometidos</a:t>
            </a:r>
            <a:br>
              <a:rPr lang="es-CO" sz="1582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s-CO" sz="1582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METAS Y RESULTADOS</a:t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3" name="Google Shape;463;g382542735b4_0_1700" title="Precandidatos-03.jpg"/>
          <p:cNvPicPr preferRelativeResize="0"/>
          <p:nvPr/>
        </p:nvPicPr>
        <p:blipFill rotWithShape="1">
          <a:blip r:embed="rId5">
            <a:alphaModFix/>
          </a:blip>
          <a:srcRect b="26079" l="0" r="0" t="0"/>
          <a:stretch/>
        </p:blipFill>
        <p:spPr>
          <a:xfrm>
            <a:off x="2404946" y="2610763"/>
            <a:ext cx="1551230" cy="64499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g382542735b4_0_1700"/>
          <p:cNvSpPr/>
          <p:nvPr/>
        </p:nvSpPr>
        <p:spPr>
          <a:xfrm>
            <a:off x="262972" y="3420015"/>
            <a:ext cx="1380900" cy="1193100"/>
          </a:xfrm>
          <a:prstGeom prst="rect">
            <a:avLst/>
          </a:prstGeom>
          <a:solidFill>
            <a:srgbClr val="E4F0F4"/>
          </a:solidFill>
          <a:ln>
            <a:noFill/>
          </a:ln>
        </p:spPr>
        <p:txBody>
          <a:bodyPr anchorCtr="0" anchor="t" bIns="0" lIns="474875" spcFirstLastPara="1" rIns="474875" wrap="square" tIns="5698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79">
              <a:solidFill>
                <a:srgbClr val="7DA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g382542735b4_0_1700"/>
          <p:cNvSpPr txBox="1"/>
          <p:nvPr/>
        </p:nvSpPr>
        <p:spPr>
          <a:xfrm>
            <a:off x="262972" y="3765677"/>
            <a:ext cx="1551300" cy="5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8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Campaña</a:t>
            </a:r>
            <a:endParaRPr b="1" sz="168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g382542735b4_0_1700"/>
          <p:cNvSpPr/>
          <p:nvPr/>
        </p:nvSpPr>
        <p:spPr>
          <a:xfrm>
            <a:off x="1871612" y="3420015"/>
            <a:ext cx="9758700" cy="1218000"/>
          </a:xfrm>
          <a:prstGeom prst="rect">
            <a:avLst/>
          </a:prstGeom>
          <a:solidFill>
            <a:srgbClr val="BAE0E9">
              <a:alpha val="74680"/>
            </a:srgbClr>
          </a:solidFill>
          <a:ln>
            <a:noFill/>
          </a:ln>
        </p:spPr>
        <p:txBody>
          <a:bodyPr anchorCtr="0" anchor="t" bIns="0" lIns="474875" spcFirstLastPara="1" rIns="474875" wrap="square" tIns="5698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81">
              <a:solidFill>
                <a:srgbClr val="7DA7B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67" name="Google Shape;467;g382542735b4_0_1700"/>
          <p:cNvSpPr txBox="1"/>
          <p:nvPr/>
        </p:nvSpPr>
        <p:spPr>
          <a:xfrm>
            <a:off x="5229606" y="3275873"/>
            <a:ext cx="27981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2do Hito #QELQL </a:t>
            </a:r>
            <a:endParaRPr sz="1582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g382542735b4_0_1700"/>
          <p:cNvSpPr txBox="1"/>
          <p:nvPr/>
        </p:nvSpPr>
        <p:spPr>
          <a:xfrm>
            <a:off x="9080471" y="3275857"/>
            <a:ext cx="27981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582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3er Hito #QELQL </a:t>
            </a:r>
            <a:endParaRPr sz="1582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82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g382542735b4_0_1700" title="WhatsApp Image 2023-05-03 at 13.42.45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27140" y="3698106"/>
            <a:ext cx="903800" cy="903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g382542735b4_0_1700" title="Flyer institucional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33250" y="3674912"/>
            <a:ext cx="796357" cy="9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g382542735b4_0_1700" title="Challenge.png"/>
          <p:cNvPicPr preferRelativeResize="0"/>
          <p:nvPr/>
        </p:nvPicPr>
        <p:blipFill rotWithShape="1">
          <a:blip r:embed="rId8">
            <a:alphaModFix/>
          </a:blip>
          <a:srcRect b="42578" l="34414" r="36140" t="25187"/>
          <a:stretch/>
        </p:blipFill>
        <p:spPr>
          <a:xfrm>
            <a:off x="6342540" y="3651776"/>
            <a:ext cx="973509" cy="1065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g382542735b4_0_1700" title="Darín.jpg"/>
          <p:cNvPicPr preferRelativeResize="0"/>
          <p:nvPr/>
        </p:nvPicPr>
        <p:blipFill rotWithShape="1">
          <a:blip r:embed="rId9">
            <a:alphaModFix/>
          </a:blip>
          <a:srcRect b="0" l="0" r="0" t="18086"/>
          <a:stretch/>
        </p:blipFill>
        <p:spPr>
          <a:xfrm>
            <a:off x="5347037" y="3669122"/>
            <a:ext cx="903795" cy="1024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g382542735b4_0_1700" title="fabbiani.jpg"/>
          <p:cNvPicPr preferRelativeResize="0"/>
          <p:nvPr/>
        </p:nvPicPr>
        <p:blipFill rotWithShape="1">
          <a:blip r:embed="rId10">
            <a:alphaModFix/>
          </a:blip>
          <a:srcRect b="12080" l="0" r="0" t="23282"/>
          <a:stretch/>
        </p:blipFill>
        <p:spPr>
          <a:xfrm>
            <a:off x="7316032" y="3676541"/>
            <a:ext cx="903794" cy="102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g382542735b4_0_1700" title="Captura de pantalla 2025-07-21 a la(s) 2.38.15 p. m.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981771" y="3639805"/>
            <a:ext cx="2140590" cy="1065678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g382542735b4_0_1700"/>
          <p:cNvSpPr/>
          <p:nvPr/>
        </p:nvSpPr>
        <p:spPr>
          <a:xfrm>
            <a:off x="1777299" y="811602"/>
            <a:ext cx="9853200" cy="299100"/>
          </a:xfrm>
          <a:prstGeom prst="rect">
            <a:avLst/>
          </a:prstGeom>
          <a:solidFill>
            <a:srgbClr val="60879E"/>
          </a:solidFill>
          <a:ln>
            <a:noFill/>
          </a:ln>
        </p:spPr>
        <p:txBody>
          <a:bodyPr anchorCtr="0" anchor="t" bIns="0" lIns="379900" spcFirstLastPara="1" rIns="379900" wrap="square" tIns="47487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4"/>
              <a:buFont typeface="Arial"/>
              <a:buNone/>
            </a:pPr>
            <a:r>
              <a:t/>
            </a:r>
            <a:endParaRPr sz="2077">
              <a:solidFill>
                <a:srgbClr val="60879E"/>
              </a:solidFill>
              <a:highlight>
                <a:srgbClr val="60879E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76" name="Google Shape;476;g382542735b4_0_1700"/>
          <p:cNvSpPr txBox="1"/>
          <p:nvPr/>
        </p:nvSpPr>
        <p:spPr>
          <a:xfrm>
            <a:off x="5878952" y="700800"/>
            <a:ext cx="17904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79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ACCIÓN</a:t>
            </a:r>
            <a:endParaRPr b="1" sz="1879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79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7" name="Google Shape;477;g382542735b4_0_1700"/>
          <p:cNvSpPr/>
          <p:nvPr/>
        </p:nvSpPr>
        <p:spPr>
          <a:xfrm>
            <a:off x="311381" y="5643279"/>
            <a:ext cx="1295400" cy="812100"/>
          </a:xfrm>
          <a:prstGeom prst="rect">
            <a:avLst/>
          </a:prstGeom>
          <a:solidFill>
            <a:srgbClr val="C3DCCA"/>
          </a:solidFill>
          <a:ln>
            <a:noFill/>
          </a:ln>
        </p:spPr>
        <p:txBody>
          <a:bodyPr anchorCtr="0" anchor="t" bIns="0" lIns="379900" spcFirstLastPara="1" rIns="379900" wrap="square" tIns="47487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4"/>
              <a:buFont typeface="Arial"/>
              <a:buNone/>
            </a:pPr>
            <a:r>
              <a:t/>
            </a:r>
            <a:endParaRPr sz="2077">
              <a:solidFill>
                <a:srgbClr val="456E8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78" name="Google Shape;478;g382542735b4_0_1700"/>
          <p:cNvSpPr txBox="1"/>
          <p:nvPr/>
        </p:nvSpPr>
        <p:spPr>
          <a:xfrm>
            <a:off x="183563" y="5643262"/>
            <a:ext cx="1551300" cy="5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8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Sistema</a:t>
            </a:r>
            <a:endParaRPr b="1" sz="168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8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educativo</a:t>
            </a:r>
            <a:endParaRPr b="1" sz="168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g382542735b4_0_1700"/>
          <p:cNvSpPr/>
          <p:nvPr/>
        </p:nvSpPr>
        <p:spPr>
          <a:xfrm>
            <a:off x="1777431" y="5595215"/>
            <a:ext cx="9890400" cy="1065900"/>
          </a:xfrm>
          <a:prstGeom prst="rect">
            <a:avLst/>
          </a:prstGeom>
          <a:solidFill>
            <a:srgbClr val="D5EADB"/>
          </a:solidFill>
          <a:ln>
            <a:noFill/>
          </a:ln>
        </p:spPr>
        <p:txBody>
          <a:bodyPr anchorCtr="0" anchor="t" bIns="0" lIns="379900" spcFirstLastPara="1" rIns="379900" wrap="square" tIns="47487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4"/>
              <a:buFont typeface="Arial"/>
              <a:buNone/>
            </a:pPr>
            <a:r>
              <a:t/>
            </a:r>
            <a:endParaRPr sz="2077">
              <a:solidFill>
                <a:srgbClr val="456E8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80" name="Google Shape;480;g382542735b4_0_1700"/>
          <p:cNvSpPr txBox="1"/>
          <p:nvPr/>
        </p:nvSpPr>
        <p:spPr>
          <a:xfrm>
            <a:off x="3467772" y="5768525"/>
            <a:ext cx="2727300" cy="11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Acuerdo CFE</a:t>
            </a:r>
            <a:endParaRPr sz="168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plan Nacional</a:t>
            </a:r>
            <a:endParaRPr sz="168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 planes provinciales</a:t>
            </a:r>
            <a:endParaRPr sz="168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8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g382542735b4_0_1700"/>
          <p:cNvSpPr txBox="1"/>
          <p:nvPr/>
        </p:nvSpPr>
        <p:spPr>
          <a:xfrm>
            <a:off x="6580468" y="5782457"/>
            <a:ext cx="27273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US$2500 millones al comprometidos para Alfabetización</a:t>
            </a:r>
            <a:endParaRPr sz="168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g382542735b4_0_1700"/>
          <p:cNvSpPr txBox="1"/>
          <p:nvPr/>
        </p:nvSpPr>
        <p:spPr>
          <a:xfrm>
            <a:off x="9335910" y="5956707"/>
            <a:ext cx="228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6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Pruebas Aprender en 3er grado</a:t>
            </a:r>
            <a:endParaRPr sz="168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g382542735b4_0_1700"/>
          <p:cNvSpPr/>
          <p:nvPr/>
        </p:nvSpPr>
        <p:spPr>
          <a:xfrm>
            <a:off x="1740101" y="5171892"/>
            <a:ext cx="9890400" cy="299100"/>
          </a:xfrm>
          <a:prstGeom prst="rect">
            <a:avLst/>
          </a:prstGeom>
          <a:solidFill>
            <a:srgbClr val="7F9B86"/>
          </a:solidFill>
          <a:ln>
            <a:noFill/>
          </a:ln>
        </p:spPr>
        <p:txBody>
          <a:bodyPr anchorCtr="0" anchor="t" bIns="0" lIns="379900" spcFirstLastPara="1" rIns="379900" wrap="square" tIns="47487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4"/>
              <a:buFont typeface="Arial"/>
              <a:buNone/>
            </a:pPr>
            <a:r>
              <a:t/>
            </a:r>
            <a:endParaRPr sz="2077">
              <a:solidFill>
                <a:srgbClr val="456E8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84" name="Google Shape;484;g382542735b4_0_1700"/>
          <p:cNvSpPr txBox="1"/>
          <p:nvPr/>
        </p:nvSpPr>
        <p:spPr>
          <a:xfrm>
            <a:off x="5878952" y="5050604"/>
            <a:ext cx="19473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79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EFECTO</a:t>
            </a:r>
            <a:endParaRPr b="1" sz="1879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79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5" name="Google Shape;485;g382542735b4_0_1700" title="Captura de pantalla 2025-07-21 a la(s) 2.46.59 p. m.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08811" y="5395676"/>
            <a:ext cx="1551228" cy="816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g382542735b4_0_1700" title="Captura de pantalla 2025-07-21 a la(s) 2.48.23 p. m.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180876" y="5158734"/>
            <a:ext cx="1169238" cy="119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g382542735b4_0_1700" title="Captura de pantalla 2025-07-21 a la(s) 2.48.46 p. m.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856877" y="5427891"/>
            <a:ext cx="1074263" cy="8164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8" name="Google Shape;488;g382542735b4_0_1700"/>
          <p:cNvCxnSpPr/>
          <p:nvPr/>
        </p:nvCxnSpPr>
        <p:spPr>
          <a:xfrm flipH="1" rot="10800000">
            <a:off x="1654163" y="4785940"/>
            <a:ext cx="10137000" cy="3900"/>
          </a:xfrm>
          <a:prstGeom prst="straightConnector1">
            <a:avLst/>
          </a:prstGeom>
          <a:noFill/>
          <a:ln cap="flat" cmpd="sng" w="37700">
            <a:solidFill>
              <a:srgbClr val="60879E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89" name="Google Shape;489;g382542735b4_0_1700"/>
          <p:cNvSpPr txBox="1"/>
          <p:nvPr/>
        </p:nvSpPr>
        <p:spPr>
          <a:xfrm>
            <a:off x="1729120" y="4742900"/>
            <a:ext cx="772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86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b="1" sz="1286">
              <a:solidFill>
                <a:srgbClr val="444444"/>
              </a:solidFill>
            </a:endParaRPr>
          </a:p>
        </p:txBody>
      </p:sp>
      <p:sp>
        <p:nvSpPr>
          <p:cNvPr id="490" name="Google Shape;490;g382542735b4_0_1700"/>
          <p:cNvSpPr txBox="1"/>
          <p:nvPr/>
        </p:nvSpPr>
        <p:spPr>
          <a:xfrm>
            <a:off x="5779527" y="4742900"/>
            <a:ext cx="772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86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2024</a:t>
            </a:r>
            <a:endParaRPr b="1" sz="1286">
              <a:solidFill>
                <a:srgbClr val="444444"/>
              </a:solidFill>
            </a:endParaRPr>
          </a:p>
        </p:txBody>
      </p:sp>
      <p:sp>
        <p:nvSpPr>
          <p:cNvPr id="491" name="Google Shape;491;g382542735b4_0_1700"/>
          <p:cNvSpPr txBox="1"/>
          <p:nvPr/>
        </p:nvSpPr>
        <p:spPr>
          <a:xfrm>
            <a:off x="9665645" y="4742900"/>
            <a:ext cx="772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0600" lIns="120600" spcFirstLastPara="1" rIns="120600" wrap="square" tIns="1206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86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2025</a:t>
            </a:r>
            <a:endParaRPr b="1" sz="1286">
              <a:solidFill>
                <a:srgbClr val="444444"/>
              </a:solidFill>
            </a:endParaRPr>
          </a:p>
        </p:txBody>
      </p:sp>
      <p:sp>
        <p:nvSpPr>
          <p:cNvPr id="492" name="Google Shape;492;g382542735b4_0_1700"/>
          <p:cNvSpPr/>
          <p:nvPr/>
        </p:nvSpPr>
        <p:spPr>
          <a:xfrm>
            <a:off x="0" y="0"/>
            <a:ext cx="12192000" cy="737400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Los 3 pilares en el marco de la Campaña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o&#10;&#10;El contenido generado por IA puede ser incorrecto." id="493" name="Google Shape;493;g382542735b4_0_170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0394802" y="36608"/>
            <a:ext cx="1604975" cy="664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82542735b4_0_1228"/>
          <p:cNvSpPr/>
          <p:nvPr/>
        </p:nvSpPr>
        <p:spPr>
          <a:xfrm>
            <a:off x="463494" y="1244400"/>
            <a:ext cx="5184600" cy="5613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9" name="Google Shape;499;g382542735b4_0_1228" title="Captura de pantalla 2025-06-19 a la(s) 5.18.11 p. m..png"/>
          <p:cNvPicPr preferRelativeResize="0"/>
          <p:nvPr/>
        </p:nvPicPr>
        <p:blipFill rotWithShape="1">
          <a:blip r:embed="rId4">
            <a:alphaModFix/>
          </a:blip>
          <a:srcRect b="6769" l="2507" r="13642" t="4278"/>
          <a:stretch/>
        </p:blipFill>
        <p:spPr>
          <a:xfrm>
            <a:off x="1110619" y="5235511"/>
            <a:ext cx="3156969" cy="1506835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g382542735b4_0_1228"/>
          <p:cNvSpPr txBox="1"/>
          <p:nvPr/>
        </p:nvSpPr>
        <p:spPr>
          <a:xfrm>
            <a:off x="874623" y="762010"/>
            <a:ext cx="42195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Resultados de proceso</a:t>
            </a:r>
            <a:endParaRPr b="1" sz="25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g382542735b4_0_1228"/>
          <p:cNvSpPr txBox="1"/>
          <p:nvPr/>
        </p:nvSpPr>
        <p:spPr>
          <a:xfrm>
            <a:off x="-53231" y="4938092"/>
            <a:ext cx="58929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3. Cantidad de impactos en prensa</a:t>
            </a:r>
            <a:endParaRPr b="1" sz="17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g382542735b4_0_1228"/>
          <p:cNvSpPr txBox="1"/>
          <p:nvPr/>
        </p:nvSpPr>
        <p:spPr>
          <a:xfrm>
            <a:off x="579303" y="1547264"/>
            <a:ext cx="47361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s-CO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1. Cantidad de adhesiones a la agenda</a:t>
            </a:r>
            <a:endParaRPr b="1" sz="17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g382542735b4_0_1228"/>
          <p:cNvSpPr/>
          <p:nvPr/>
        </p:nvSpPr>
        <p:spPr>
          <a:xfrm>
            <a:off x="848272" y="1977993"/>
            <a:ext cx="3892500" cy="321600"/>
          </a:xfrm>
          <a:prstGeom prst="rect">
            <a:avLst/>
          </a:prstGeom>
          <a:solidFill>
            <a:srgbClr val="00B6CB"/>
          </a:solidFill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/>
              <a:t>200</a:t>
            </a:r>
            <a:endParaRPr sz="1900"/>
          </a:p>
        </p:txBody>
      </p:sp>
      <p:sp>
        <p:nvSpPr>
          <p:cNvPr id="504" name="Google Shape;504;g382542735b4_0_1228"/>
          <p:cNvSpPr/>
          <p:nvPr/>
        </p:nvSpPr>
        <p:spPr>
          <a:xfrm>
            <a:off x="3767083" y="1977972"/>
            <a:ext cx="973500" cy="321600"/>
          </a:xfrm>
          <a:prstGeom prst="rect">
            <a:avLst/>
          </a:prstGeom>
          <a:solidFill>
            <a:srgbClr val="EC407A"/>
          </a:solidFill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/>
              <a:t>100</a:t>
            </a:r>
            <a:endParaRPr sz="1900"/>
          </a:p>
        </p:txBody>
      </p:sp>
      <p:pic>
        <p:nvPicPr>
          <p:cNvPr id="505" name="Google Shape;505;g382542735b4_0_1228" title="Captura de pantalla 2025-06-19 a la(s) 5.26.55 p. m.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6615" y="2963626"/>
            <a:ext cx="1966674" cy="1707149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g382542735b4_0_1228"/>
          <p:cNvSpPr txBox="1"/>
          <p:nvPr/>
        </p:nvSpPr>
        <p:spPr>
          <a:xfrm>
            <a:off x="579294" y="2952700"/>
            <a:ext cx="2039100" cy="15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2. Cantidad de gobernadores adheridos al Compromiso por la Alfabetización</a:t>
            </a:r>
            <a:endParaRPr b="1" sz="1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g382542735b4_0_1228"/>
          <p:cNvSpPr/>
          <p:nvPr/>
        </p:nvSpPr>
        <p:spPr>
          <a:xfrm>
            <a:off x="6268075" y="1244400"/>
            <a:ext cx="5297400" cy="5613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g382542735b4_0_1228"/>
          <p:cNvSpPr txBox="1"/>
          <p:nvPr/>
        </p:nvSpPr>
        <p:spPr>
          <a:xfrm>
            <a:off x="6268067" y="660845"/>
            <a:ext cx="55656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Resultados </a:t>
            </a:r>
            <a:r>
              <a:rPr b="1" lang="es-CO" sz="2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transformacionales</a:t>
            </a:r>
            <a:endParaRPr b="1" sz="25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9" name="Google Shape;509;g382542735b4_0_1228" title="Puntuación obtenida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93450" y="3056357"/>
            <a:ext cx="2417505" cy="149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g382542735b4_0_1228" title="gráfico 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2775" y="1801613"/>
            <a:ext cx="4619124" cy="1002476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g382542735b4_0_1228"/>
          <p:cNvSpPr txBox="1"/>
          <p:nvPr/>
        </p:nvSpPr>
        <p:spPr>
          <a:xfrm>
            <a:off x="6835975" y="1321700"/>
            <a:ext cx="37161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1. % de inversión sobre PBI</a:t>
            </a:r>
            <a:endParaRPr sz="24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2" name="Google Shape;512;g382542735b4_0_1228" title="Captura de pantalla 2023-08-22 a la(s) 13.23.4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61958" y="4650687"/>
            <a:ext cx="3156965" cy="1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g382542735b4_0_1228"/>
          <p:cNvSpPr txBox="1"/>
          <p:nvPr/>
        </p:nvSpPr>
        <p:spPr>
          <a:xfrm>
            <a:off x="5727050" y="3205967"/>
            <a:ext cx="33663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2. % alumnos aprobados en pruebas Aprender </a:t>
            </a:r>
            <a:endParaRPr sz="24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g382542735b4_0_1228"/>
          <p:cNvSpPr txBox="1"/>
          <p:nvPr/>
        </p:nvSpPr>
        <p:spPr>
          <a:xfrm>
            <a:off x="6260534" y="5045375"/>
            <a:ext cx="2190600" cy="10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3. Porcentaje de estudiantes que finalizan en tiempo y forma</a:t>
            </a:r>
            <a:endParaRPr sz="24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g382542735b4_0_1228"/>
          <p:cNvSpPr/>
          <p:nvPr/>
        </p:nvSpPr>
        <p:spPr>
          <a:xfrm>
            <a:off x="0" y="0"/>
            <a:ext cx="121920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900">
                <a:solidFill>
                  <a:srgbClr val="156082"/>
                </a:solidFill>
                <a:latin typeface="Montserrat"/>
                <a:ea typeface="Montserrat"/>
                <a:cs typeface="Montserrat"/>
                <a:sym typeface="Montserrat"/>
              </a:rPr>
              <a:t>Los 3 pilares en el marco de la Campaña</a:t>
            </a:r>
            <a:endParaRPr sz="2400">
              <a:solidFill>
                <a:srgbClr val="1560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6" name="Google Shape;516;g382542735b4_0_1228"/>
          <p:cNvSpPr/>
          <p:nvPr/>
        </p:nvSpPr>
        <p:spPr>
          <a:xfrm>
            <a:off x="0" y="0"/>
            <a:ext cx="12192000" cy="737400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0" lIns="384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Resultados: de proceso y transformacionales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Texto&#10;&#10;El contenido generado por IA puede ser incorrecto." id="517" name="Google Shape;517;g382542735b4_0_12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394802" y="36608"/>
            <a:ext cx="1604975" cy="664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ma, Cuadrado&#10;&#10;El contenido generado por IA puede ser incorrecto." id="522" name="Google Shape;522;g382542735b4_0_13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523" name="Google Shape;523;g382542735b4_0_13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9321" y="127000"/>
            <a:ext cx="2903351" cy="14936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El contenido generado por IA puede ser incorrecto." id="524" name="Google Shape;524;g382542735b4_0_13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0199" y="5560530"/>
            <a:ext cx="6756401" cy="1564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en blanco y negro&#10;&#10;El contenido generado por IA puede ser incorrecto." id="525" name="Google Shape;525;g382542735b4_0_13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0591" y="3289300"/>
            <a:ext cx="3736210" cy="3937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en blanco y negro&#10;&#10;El contenido generado por IA puede ser incorrecto." id="526" name="Google Shape;526;g382542735b4_0_13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18369" y="-266700"/>
            <a:ext cx="2137669" cy="2422934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g382542735b4_0_1315"/>
          <p:cNvSpPr txBox="1"/>
          <p:nvPr/>
        </p:nvSpPr>
        <p:spPr>
          <a:xfrm>
            <a:off x="2556000" y="2170350"/>
            <a:ext cx="7080000" cy="12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¡Muchas gracias!</a:t>
            </a:r>
            <a:endParaRPr b="1" sz="4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g382542735b4_0_1315"/>
          <p:cNvSpPr txBox="1"/>
          <p:nvPr/>
        </p:nvSpPr>
        <p:spPr>
          <a:xfrm>
            <a:off x="3106050" y="3858385"/>
            <a:ext cx="59799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Contacto: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CO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fdelcarpio@argentinosporlaeducacion.org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rma&#10;&#10;El contenido generado por IA puede ser incorrecto." id="533" name="Google Shape;53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534" name="Google Shape;53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6295" y="1502712"/>
            <a:ext cx="7875093" cy="31847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digo QR&#10;&#10;El contenido generado por IA puede ser incorrecto." id="535" name="Google Shape;53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4282" y="5347135"/>
            <a:ext cx="9509760" cy="15108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&#10;&#10;El contenido generado por IA puede ser incorrecto." id="536" name="Google Shape;53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8379657" y="-279132"/>
            <a:ext cx="4608769" cy="4571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-550788" y="4761158"/>
            <a:ext cx="2529325" cy="2682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ódigo QR&#10;&#10;El contenido generado por IA puede ser incorrecto." id="542" name="Google Shape;542;g382542735b4_0_10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8585" y="6008489"/>
            <a:ext cx="5461135" cy="8495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543" name="Google Shape;543;g382542735b4_0_10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80503" y="253740"/>
            <a:ext cx="3108326" cy="12863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4" name="Google Shape;544;g382542735b4_0_1062"/>
          <p:cNvCxnSpPr/>
          <p:nvPr/>
        </p:nvCxnSpPr>
        <p:spPr>
          <a:xfrm>
            <a:off x="2523391" y="2219530"/>
            <a:ext cx="717300" cy="0"/>
          </a:xfrm>
          <a:prstGeom prst="straightConnector1">
            <a:avLst/>
          </a:prstGeom>
          <a:noFill/>
          <a:ln cap="flat" cmpd="sng" w="122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ma&#10;&#10;El contenido generado por IA puede ser incorrecto." id="549" name="Google Shape;549;g382542735b4_0_4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550" name="Google Shape;550;g382542735b4_0_4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9321" y="127000"/>
            <a:ext cx="2903351" cy="14936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, Polígono&#10;&#10;El contenido generado por IA puede ser incorrecto." id="551" name="Google Shape;551;g382542735b4_0_4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588270" y="-400310"/>
            <a:ext cx="2975095" cy="33721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ma, Polígono&#10;&#10;El contenido generado por IA puede ser incorrecto." id="552" name="Google Shape;552;g382542735b4_0_4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5420" y="3060700"/>
            <a:ext cx="4073674" cy="429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El contenido generado por IA puede ser incorrecto." id="553" name="Google Shape;553;g382542735b4_0_4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70199" y="5560530"/>
            <a:ext cx="6756401" cy="1564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ma, Cuadrado&#10;&#10;El contenido generado por IA puede ser incorrecto." id="558" name="Google Shape;55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&#10;&#10;El contenido generado por IA puede ser incorrecto." id="559" name="Google Shape;55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9321" y="127000"/>
            <a:ext cx="2903351" cy="14936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El contenido generado por IA puede ser incorrecto." id="560" name="Google Shape;56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0199" y="5560530"/>
            <a:ext cx="6756401" cy="1564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en blanco y negro&#10;&#10;El contenido generado por IA puede ser incorrecto." id="561" name="Google Shape;56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0591" y="3289300"/>
            <a:ext cx="3736210" cy="3937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en blanco y negro&#10;&#10;El contenido generado por IA puede ser incorrecto." id="562" name="Google Shape;562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18369" y="-266700"/>
            <a:ext cx="2137669" cy="2422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